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sldIdLst>
    <p:sldId id="256" r:id="rId2"/>
    <p:sldId id="258" r:id="rId3"/>
    <p:sldId id="257" r:id="rId4"/>
    <p:sldId id="262" r:id="rId5"/>
    <p:sldId id="259" r:id="rId6"/>
    <p:sldId id="260" r:id="rId7"/>
    <p:sldId id="265" r:id="rId8"/>
    <p:sldId id="263" r:id="rId9"/>
    <p:sldId id="268" r:id="rId10"/>
    <p:sldId id="269" r:id="rId11"/>
    <p:sldId id="271" r:id="rId12"/>
    <p:sldId id="264" r:id="rId13"/>
    <p:sldId id="261"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519" autoAdjust="0"/>
  </p:normalViewPr>
  <p:slideViewPr>
    <p:cSldViewPr snapToGrid="0">
      <p:cViewPr varScale="1">
        <p:scale>
          <a:sx n="144" d="100"/>
          <a:sy n="144" d="100"/>
        </p:scale>
        <p:origin x="150"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D96FE-CBDF-40C9-9FD4-1D457729AC61}"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5546D-40B9-4FC7-818D-C014776F75B5}" type="slidenum">
              <a:rPr lang="en-US" smtClean="0"/>
              <a:t>‹#›</a:t>
            </a:fld>
            <a:endParaRPr lang="en-US"/>
          </a:p>
        </p:txBody>
      </p:sp>
    </p:spTree>
    <p:extLst>
      <p:ext uri="{BB962C8B-B14F-4D97-AF65-F5344CB8AC3E}">
        <p14:creationId xmlns:p14="http://schemas.microsoft.com/office/powerpoint/2010/main" val="224780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03537-D92F-1EA5-CC7F-276DB8655F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9793BF-DE3E-54E6-03D7-D348761069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25C927-D08A-BDB9-2015-23FBF0E84C39}"/>
              </a:ext>
            </a:extLst>
          </p:cNvPr>
          <p:cNvSpPr>
            <a:spLocks noGrp="1"/>
          </p:cNvSpPr>
          <p:nvPr>
            <p:ph type="dt" sz="half" idx="10"/>
          </p:nvPr>
        </p:nvSpPr>
        <p:spPr/>
        <p:txBody>
          <a:bodyPr/>
          <a:lstStyle/>
          <a:p>
            <a:fld id="{B950271F-A2CA-41DE-AEBA-010A98DB43EA}" type="datetime1">
              <a:rPr lang="en-US" smtClean="0"/>
              <a:t>12/3/2024</a:t>
            </a:fld>
            <a:endParaRPr lang="en-US"/>
          </a:p>
        </p:txBody>
      </p:sp>
      <p:sp>
        <p:nvSpPr>
          <p:cNvPr id="5" name="Footer Placeholder 4">
            <a:extLst>
              <a:ext uri="{FF2B5EF4-FFF2-40B4-BE49-F238E27FC236}">
                <a16:creationId xmlns:a16="http://schemas.microsoft.com/office/drawing/2014/main" id="{D9697705-B78E-A54D-A4BA-2AF53B1DA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54681-2046-B0DD-18AF-94F92C76EA92}"/>
              </a:ext>
            </a:extLst>
          </p:cNvPr>
          <p:cNvSpPr>
            <a:spLocks noGrp="1"/>
          </p:cNvSpPr>
          <p:nvPr>
            <p:ph type="sldNum" sz="quarter" idx="12"/>
          </p:nvPr>
        </p:nvSpPr>
        <p:spPr/>
        <p:txBody>
          <a:bodyPr/>
          <a:lstStyle/>
          <a:p>
            <a:fld id="{245A0DD0-24F3-47CF-91E8-1F178512BBC8}" type="slidenum">
              <a:rPr lang="en-US" smtClean="0"/>
              <a:t>‹#›</a:t>
            </a:fld>
            <a:endParaRPr lang="en-US"/>
          </a:p>
        </p:txBody>
      </p:sp>
    </p:spTree>
    <p:extLst>
      <p:ext uri="{BB962C8B-B14F-4D97-AF65-F5344CB8AC3E}">
        <p14:creationId xmlns:p14="http://schemas.microsoft.com/office/powerpoint/2010/main" val="166785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4ACEF-204C-9FA5-1C5E-54A5F7B35E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1918F6-CEE2-B393-A3EF-9E8F55D7E5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054C6-0769-E84E-338F-070C91BE88AB}"/>
              </a:ext>
            </a:extLst>
          </p:cNvPr>
          <p:cNvSpPr>
            <a:spLocks noGrp="1"/>
          </p:cNvSpPr>
          <p:nvPr>
            <p:ph type="dt" sz="half" idx="10"/>
          </p:nvPr>
        </p:nvSpPr>
        <p:spPr/>
        <p:txBody>
          <a:bodyPr/>
          <a:lstStyle/>
          <a:p>
            <a:fld id="{43C27580-8453-47A3-9BE4-6F0C5C471C1F}" type="datetime1">
              <a:rPr lang="en-US" smtClean="0"/>
              <a:t>12/3/2024</a:t>
            </a:fld>
            <a:endParaRPr lang="en-US"/>
          </a:p>
        </p:txBody>
      </p:sp>
      <p:sp>
        <p:nvSpPr>
          <p:cNvPr id="5" name="Footer Placeholder 4">
            <a:extLst>
              <a:ext uri="{FF2B5EF4-FFF2-40B4-BE49-F238E27FC236}">
                <a16:creationId xmlns:a16="http://schemas.microsoft.com/office/drawing/2014/main" id="{B48BAB90-DBDD-8C1A-EF8A-6CC6A6B92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F1C76-676A-C33A-E971-AB81587135C7}"/>
              </a:ext>
            </a:extLst>
          </p:cNvPr>
          <p:cNvSpPr>
            <a:spLocks noGrp="1"/>
          </p:cNvSpPr>
          <p:nvPr>
            <p:ph type="sldNum" sz="quarter" idx="12"/>
          </p:nvPr>
        </p:nvSpPr>
        <p:spPr/>
        <p:txBody>
          <a:bodyPr/>
          <a:lstStyle/>
          <a:p>
            <a:fld id="{245A0DD0-24F3-47CF-91E8-1F178512BBC8}" type="slidenum">
              <a:rPr lang="en-US" smtClean="0"/>
              <a:t>‹#›</a:t>
            </a:fld>
            <a:endParaRPr lang="en-US"/>
          </a:p>
        </p:txBody>
      </p:sp>
    </p:spTree>
    <p:extLst>
      <p:ext uri="{BB962C8B-B14F-4D97-AF65-F5344CB8AC3E}">
        <p14:creationId xmlns:p14="http://schemas.microsoft.com/office/powerpoint/2010/main" val="2170130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26A4A8-20A5-B8AE-5BC3-EEF7580496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66476B-3511-B6E3-E94A-739567BD3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492368-891B-F5C6-E2DF-B1AFD94808D7}"/>
              </a:ext>
            </a:extLst>
          </p:cNvPr>
          <p:cNvSpPr>
            <a:spLocks noGrp="1"/>
          </p:cNvSpPr>
          <p:nvPr>
            <p:ph type="dt" sz="half" idx="10"/>
          </p:nvPr>
        </p:nvSpPr>
        <p:spPr/>
        <p:txBody>
          <a:bodyPr/>
          <a:lstStyle/>
          <a:p>
            <a:fld id="{399A5B63-7772-405A-A032-920C455164BE}" type="datetime1">
              <a:rPr lang="en-US" smtClean="0"/>
              <a:t>12/3/2024</a:t>
            </a:fld>
            <a:endParaRPr lang="en-US"/>
          </a:p>
        </p:txBody>
      </p:sp>
      <p:sp>
        <p:nvSpPr>
          <p:cNvPr id="5" name="Footer Placeholder 4">
            <a:extLst>
              <a:ext uri="{FF2B5EF4-FFF2-40B4-BE49-F238E27FC236}">
                <a16:creationId xmlns:a16="http://schemas.microsoft.com/office/drawing/2014/main" id="{EC128723-EFDC-90BB-7977-AA0335909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F5356-41B5-B172-DBDD-FAE09C631CDC}"/>
              </a:ext>
            </a:extLst>
          </p:cNvPr>
          <p:cNvSpPr>
            <a:spLocks noGrp="1"/>
          </p:cNvSpPr>
          <p:nvPr>
            <p:ph type="sldNum" sz="quarter" idx="12"/>
          </p:nvPr>
        </p:nvSpPr>
        <p:spPr/>
        <p:txBody>
          <a:bodyPr/>
          <a:lstStyle/>
          <a:p>
            <a:fld id="{245A0DD0-24F3-47CF-91E8-1F178512BBC8}" type="slidenum">
              <a:rPr lang="en-US" smtClean="0"/>
              <a:t>‹#›</a:t>
            </a:fld>
            <a:endParaRPr lang="en-US"/>
          </a:p>
        </p:txBody>
      </p:sp>
    </p:spTree>
    <p:extLst>
      <p:ext uri="{BB962C8B-B14F-4D97-AF65-F5344CB8AC3E}">
        <p14:creationId xmlns:p14="http://schemas.microsoft.com/office/powerpoint/2010/main" val="191130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F2B21-6897-B001-A5C9-88BCE25C11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E848D2-8ACA-590D-7A9B-1F57E83DAB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4D111-97DC-D614-5205-F38000A3FF34}"/>
              </a:ext>
            </a:extLst>
          </p:cNvPr>
          <p:cNvSpPr>
            <a:spLocks noGrp="1"/>
          </p:cNvSpPr>
          <p:nvPr>
            <p:ph type="dt" sz="half" idx="10"/>
          </p:nvPr>
        </p:nvSpPr>
        <p:spPr/>
        <p:txBody>
          <a:bodyPr/>
          <a:lstStyle/>
          <a:p>
            <a:fld id="{1B620CED-1423-4B16-A361-B90F2E2CEE3D}" type="datetime1">
              <a:rPr lang="en-US" smtClean="0"/>
              <a:t>12/3/2024</a:t>
            </a:fld>
            <a:endParaRPr lang="en-US"/>
          </a:p>
        </p:txBody>
      </p:sp>
      <p:sp>
        <p:nvSpPr>
          <p:cNvPr id="5" name="Footer Placeholder 4">
            <a:extLst>
              <a:ext uri="{FF2B5EF4-FFF2-40B4-BE49-F238E27FC236}">
                <a16:creationId xmlns:a16="http://schemas.microsoft.com/office/drawing/2014/main" id="{FD8C869B-436D-DE4B-ACEA-342F75E16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A68E1-7247-0273-C830-857B95F5E8B3}"/>
              </a:ext>
            </a:extLst>
          </p:cNvPr>
          <p:cNvSpPr>
            <a:spLocks noGrp="1"/>
          </p:cNvSpPr>
          <p:nvPr>
            <p:ph type="sldNum" sz="quarter" idx="12"/>
          </p:nvPr>
        </p:nvSpPr>
        <p:spPr/>
        <p:txBody>
          <a:bodyPr/>
          <a:lstStyle/>
          <a:p>
            <a:fld id="{245A0DD0-24F3-47CF-91E8-1F178512BBC8}" type="slidenum">
              <a:rPr lang="en-US" smtClean="0"/>
              <a:t>‹#›</a:t>
            </a:fld>
            <a:endParaRPr lang="en-US"/>
          </a:p>
        </p:txBody>
      </p:sp>
    </p:spTree>
    <p:extLst>
      <p:ext uri="{BB962C8B-B14F-4D97-AF65-F5344CB8AC3E}">
        <p14:creationId xmlns:p14="http://schemas.microsoft.com/office/powerpoint/2010/main" val="1393329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78718-1E26-13E3-5798-7AEE192CF9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98F922-988C-1A7B-4FBF-012DD21407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07AD7E-EC4C-C1EE-FC6A-A2388BE0BE51}"/>
              </a:ext>
            </a:extLst>
          </p:cNvPr>
          <p:cNvSpPr>
            <a:spLocks noGrp="1"/>
          </p:cNvSpPr>
          <p:nvPr>
            <p:ph type="dt" sz="half" idx="10"/>
          </p:nvPr>
        </p:nvSpPr>
        <p:spPr/>
        <p:txBody>
          <a:bodyPr/>
          <a:lstStyle/>
          <a:p>
            <a:fld id="{5EE99DF4-CF0C-484A-86B8-7080423D2340}" type="datetime1">
              <a:rPr lang="en-US" smtClean="0"/>
              <a:t>12/3/2024</a:t>
            </a:fld>
            <a:endParaRPr lang="en-US"/>
          </a:p>
        </p:txBody>
      </p:sp>
      <p:sp>
        <p:nvSpPr>
          <p:cNvPr id="5" name="Footer Placeholder 4">
            <a:extLst>
              <a:ext uri="{FF2B5EF4-FFF2-40B4-BE49-F238E27FC236}">
                <a16:creationId xmlns:a16="http://schemas.microsoft.com/office/drawing/2014/main" id="{5DD37303-4897-F782-B001-6EB6E0094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337C7-3949-1DBA-1B75-69CEB55C8727}"/>
              </a:ext>
            </a:extLst>
          </p:cNvPr>
          <p:cNvSpPr>
            <a:spLocks noGrp="1"/>
          </p:cNvSpPr>
          <p:nvPr>
            <p:ph type="sldNum" sz="quarter" idx="12"/>
          </p:nvPr>
        </p:nvSpPr>
        <p:spPr/>
        <p:txBody>
          <a:bodyPr/>
          <a:lstStyle/>
          <a:p>
            <a:fld id="{245A0DD0-24F3-47CF-91E8-1F178512BBC8}" type="slidenum">
              <a:rPr lang="en-US" smtClean="0"/>
              <a:t>‹#›</a:t>
            </a:fld>
            <a:endParaRPr lang="en-US"/>
          </a:p>
        </p:txBody>
      </p:sp>
    </p:spTree>
    <p:extLst>
      <p:ext uri="{BB962C8B-B14F-4D97-AF65-F5344CB8AC3E}">
        <p14:creationId xmlns:p14="http://schemas.microsoft.com/office/powerpoint/2010/main" val="3418081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7FF3-CCAA-8A01-FBFC-EBF6B403F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59D51-9E22-5B01-F323-C1C402D507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DB3399-7BB9-9B41-A19E-ED695285D5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C7DAEC-9BAB-6DE0-AAF5-1DA95942B3D6}"/>
              </a:ext>
            </a:extLst>
          </p:cNvPr>
          <p:cNvSpPr>
            <a:spLocks noGrp="1"/>
          </p:cNvSpPr>
          <p:nvPr>
            <p:ph type="dt" sz="half" idx="10"/>
          </p:nvPr>
        </p:nvSpPr>
        <p:spPr/>
        <p:txBody>
          <a:bodyPr/>
          <a:lstStyle/>
          <a:p>
            <a:fld id="{C509A8CB-BB80-4E3A-953B-482A86A9C909}" type="datetime1">
              <a:rPr lang="en-US" smtClean="0"/>
              <a:t>12/3/2024</a:t>
            </a:fld>
            <a:endParaRPr lang="en-US"/>
          </a:p>
        </p:txBody>
      </p:sp>
      <p:sp>
        <p:nvSpPr>
          <p:cNvPr id="6" name="Footer Placeholder 5">
            <a:extLst>
              <a:ext uri="{FF2B5EF4-FFF2-40B4-BE49-F238E27FC236}">
                <a16:creationId xmlns:a16="http://schemas.microsoft.com/office/drawing/2014/main" id="{EDA98B97-0677-4DEB-9754-C419A41FA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D85D-C23D-90F7-BCE6-42E984EDC7EE}"/>
              </a:ext>
            </a:extLst>
          </p:cNvPr>
          <p:cNvSpPr>
            <a:spLocks noGrp="1"/>
          </p:cNvSpPr>
          <p:nvPr>
            <p:ph type="sldNum" sz="quarter" idx="12"/>
          </p:nvPr>
        </p:nvSpPr>
        <p:spPr/>
        <p:txBody>
          <a:bodyPr/>
          <a:lstStyle/>
          <a:p>
            <a:fld id="{245A0DD0-24F3-47CF-91E8-1F178512BBC8}" type="slidenum">
              <a:rPr lang="en-US" smtClean="0"/>
              <a:t>‹#›</a:t>
            </a:fld>
            <a:endParaRPr lang="en-US"/>
          </a:p>
        </p:txBody>
      </p:sp>
    </p:spTree>
    <p:extLst>
      <p:ext uri="{BB962C8B-B14F-4D97-AF65-F5344CB8AC3E}">
        <p14:creationId xmlns:p14="http://schemas.microsoft.com/office/powerpoint/2010/main" val="394184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1C71-2A9E-34F7-A7A0-8DA6051384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195A0A-02AF-0420-69EA-5290471B35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100DF8-56A0-5654-D2CB-D486547BFD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537FA2-A29A-7091-3F21-A45D239CD3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BB886-BF22-A93D-F8A8-6ADA7F79DF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DE3704-04C9-A0E1-45A2-77E81B375220}"/>
              </a:ext>
            </a:extLst>
          </p:cNvPr>
          <p:cNvSpPr>
            <a:spLocks noGrp="1"/>
          </p:cNvSpPr>
          <p:nvPr>
            <p:ph type="dt" sz="half" idx="10"/>
          </p:nvPr>
        </p:nvSpPr>
        <p:spPr/>
        <p:txBody>
          <a:bodyPr/>
          <a:lstStyle/>
          <a:p>
            <a:fld id="{22D0559B-7A0B-4B77-8AEA-971331A661CD}" type="datetime1">
              <a:rPr lang="en-US" smtClean="0"/>
              <a:t>12/3/2024</a:t>
            </a:fld>
            <a:endParaRPr lang="en-US"/>
          </a:p>
        </p:txBody>
      </p:sp>
      <p:sp>
        <p:nvSpPr>
          <p:cNvPr id="8" name="Footer Placeholder 7">
            <a:extLst>
              <a:ext uri="{FF2B5EF4-FFF2-40B4-BE49-F238E27FC236}">
                <a16:creationId xmlns:a16="http://schemas.microsoft.com/office/drawing/2014/main" id="{EC4F6D74-C06D-A28F-FF7F-0C43C071E9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997EA9-9883-EF63-A11C-CE6F5A7AA6F2}"/>
              </a:ext>
            </a:extLst>
          </p:cNvPr>
          <p:cNvSpPr>
            <a:spLocks noGrp="1"/>
          </p:cNvSpPr>
          <p:nvPr>
            <p:ph type="sldNum" sz="quarter" idx="12"/>
          </p:nvPr>
        </p:nvSpPr>
        <p:spPr/>
        <p:txBody>
          <a:bodyPr/>
          <a:lstStyle/>
          <a:p>
            <a:fld id="{245A0DD0-24F3-47CF-91E8-1F178512BBC8}" type="slidenum">
              <a:rPr lang="en-US" smtClean="0"/>
              <a:t>‹#›</a:t>
            </a:fld>
            <a:endParaRPr lang="en-US"/>
          </a:p>
        </p:txBody>
      </p:sp>
    </p:spTree>
    <p:extLst>
      <p:ext uri="{BB962C8B-B14F-4D97-AF65-F5344CB8AC3E}">
        <p14:creationId xmlns:p14="http://schemas.microsoft.com/office/powerpoint/2010/main" val="345069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FA88-9396-6CC6-C715-0C256B4D18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41D68E-9389-439B-0D5D-D0BD2B042BD4}"/>
              </a:ext>
            </a:extLst>
          </p:cNvPr>
          <p:cNvSpPr>
            <a:spLocks noGrp="1"/>
          </p:cNvSpPr>
          <p:nvPr>
            <p:ph type="dt" sz="half" idx="10"/>
          </p:nvPr>
        </p:nvSpPr>
        <p:spPr/>
        <p:txBody>
          <a:bodyPr/>
          <a:lstStyle/>
          <a:p>
            <a:fld id="{C095E7F9-A20E-4059-98BB-EEA2CB6E5B73}" type="datetime1">
              <a:rPr lang="en-US" smtClean="0"/>
              <a:t>12/3/2024</a:t>
            </a:fld>
            <a:endParaRPr lang="en-US"/>
          </a:p>
        </p:txBody>
      </p:sp>
      <p:sp>
        <p:nvSpPr>
          <p:cNvPr id="4" name="Footer Placeholder 3">
            <a:extLst>
              <a:ext uri="{FF2B5EF4-FFF2-40B4-BE49-F238E27FC236}">
                <a16:creationId xmlns:a16="http://schemas.microsoft.com/office/drawing/2014/main" id="{9F66A985-3018-6233-8769-CF1CA312A5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5454D6-65E7-2099-07FF-3A787656D14F}"/>
              </a:ext>
            </a:extLst>
          </p:cNvPr>
          <p:cNvSpPr>
            <a:spLocks noGrp="1"/>
          </p:cNvSpPr>
          <p:nvPr>
            <p:ph type="sldNum" sz="quarter" idx="12"/>
          </p:nvPr>
        </p:nvSpPr>
        <p:spPr/>
        <p:txBody>
          <a:bodyPr/>
          <a:lstStyle/>
          <a:p>
            <a:fld id="{245A0DD0-24F3-47CF-91E8-1F178512BBC8}" type="slidenum">
              <a:rPr lang="en-US" smtClean="0"/>
              <a:t>‹#›</a:t>
            </a:fld>
            <a:endParaRPr lang="en-US"/>
          </a:p>
        </p:txBody>
      </p:sp>
    </p:spTree>
    <p:extLst>
      <p:ext uri="{BB962C8B-B14F-4D97-AF65-F5344CB8AC3E}">
        <p14:creationId xmlns:p14="http://schemas.microsoft.com/office/powerpoint/2010/main" val="2951989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AABC12-2EF7-11EA-09EE-2FEC2733B8C2}"/>
              </a:ext>
            </a:extLst>
          </p:cNvPr>
          <p:cNvSpPr>
            <a:spLocks noGrp="1"/>
          </p:cNvSpPr>
          <p:nvPr>
            <p:ph type="dt" sz="half" idx="10"/>
          </p:nvPr>
        </p:nvSpPr>
        <p:spPr/>
        <p:txBody>
          <a:bodyPr/>
          <a:lstStyle/>
          <a:p>
            <a:fld id="{5D300EBB-4415-4639-8D2B-A1FC70CDE627}" type="datetime1">
              <a:rPr lang="en-US" smtClean="0"/>
              <a:t>12/3/2024</a:t>
            </a:fld>
            <a:endParaRPr lang="en-US"/>
          </a:p>
        </p:txBody>
      </p:sp>
      <p:sp>
        <p:nvSpPr>
          <p:cNvPr id="3" name="Footer Placeholder 2">
            <a:extLst>
              <a:ext uri="{FF2B5EF4-FFF2-40B4-BE49-F238E27FC236}">
                <a16:creationId xmlns:a16="http://schemas.microsoft.com/office/drawing/2014/main" id="{7FD27FE6-DEAC-A2FC-0270-149AAB68AA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C1D9DF-FEDA-4950-4FD8-9967AD13790E}"/>
              </a:ext>
            </a:extLst>
          </p:cNvPr>
          <p:cNvSpPr>
            <a:spLocks noGrp="1"/>
          </p:cNvSpPr>
          <p:nvPr>
            <p:ph type="sldNum" sz="quarter" idx="12"/>
          </p:nvPr>
        </p:nvSpPr>
        <p:spPr/>
        <p:txBody>
          <a:bodyPr/>
          <a:lstStyle/>
          <a:p>
            <a:fld id="{245A0DD0-24F3-47CF-91E8-1F178512BBC8}" type="slidenum">
              <a:rPr lang="en-US" smtClean="0"/>
              <a:t>‹#›</a:t>
            </a:fld>
            <a:endParaRPr lang="en-US"/>
          </a:p>
        </p:txBody>
      </p:sp>
    </p:spTree>
    <p:extLst>
      <p:ext uri="{BB962C8B-B14F-4D97-AF65-F5344CB8AC3E}">
        <p14:creationId xmlns:p14="http://schemas.microsoft.com/office/powerpoint/2010/main" val="3631806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F01B-B7BA-0732-4183-0A8A9B6A40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D2D703-3883-F51A-0C94-510133FDAF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26ACC1-8D7F-4D93-5018-D0704BB16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6001C9-DA40-115F-4945-AE3EDD555AE7}"/>
              </a:ext>
            </a:extLst>
          </p:cNvPr>
          <p:cNvSpPr>
            <a:spLocks noGrp="1"/>
          </p:cNvSpPr>
          <p:nvPr>
            <p:ph type="dt" sz="half" idx="10"/>
          </p:nvPr>
        </p:nvSpPr>
        <p:spPr/>
        <p:txBody>
          <a:bodyPr/>
          <a:lstStyle/>
          <a:p>
            <a:fld id="{8BEC6998-60E0-4F95-90DA-1AEFF830AC20}" type="datetime1">
              <a:rPr lang="en-US" smtClean="0"/>
              <a:t>12/3/2024</a:t>
            </a:fld>
            <a:endParaRPr lang="en-US"/>
          </a:p>
        </p:txBody>
      </p:sp>
      <p:sp>
        <p:nvSpPr>
          <p:cNvPr id="6" name="Footer Placeholder 5">
            <a:extLst>
              <a:ext uri="{FF2B5EF4-FFF2-40B4-BE49-F238E27FC236}">
                <a16:creationId xmlns:a16="http://schemas.microsoft.com/office/drawing/2014/main" id="{E34E19D1-135A-8D08-0E59-8BF3E3D20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7236BD-BBAF-E157-952C-3006375BE9DF}"/>
              </a:ext>
            </a:extLst>
          </p:cNvPr>
          <p:cNvSpPr>
            <a:spLocks noGrp="1"/>
          </p:cNvSpPr>
          <p:nvPr>
            <p:ph type="sldNum" sz="quarter" idx="12"/>
          </p:nvPr>
        </p:nvSpPr>
        <p:spPr/>
        <p:txBody>
          <a:bodyPr/>
          <a:lstStyle/>
          <a:p>
            <a:fld id="{245A0DD0-24F3-47CF-91E8-1F178512BBC8}" type="slidenum">
              <a:rPr lang="en-US" smtClean="0"/>
              <a:t>‹#›</a:t>
            </a:fld>
            <a:endParaRPr lang="en-US"/>
          </a:p>
        </p:txBody>
      </p:sp>
    </p:spTree>
    <p:extLst>
      <p:ext uri="{BB962C8B-B14F-4D97-AF65-F5344CB8AC3E}">
        <p14:creationId xmlns:p14="http://schemas.microsoft.com/office/powerpoint/2010/main" val="4190993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B94EE-E450-FBC8-9140-CE8453042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A388E1-009D-7F3F-4BBD-A6B717A53C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61E2FD-7AFC-F388-0C38-8FB893EB6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4A85EC-7CE9-CFCC-7921-F0CEBF2CED99}"/>
              </a:ext>
            </a:extLst>
          </p:cNvPr>
          <p:cNvSpPr>
            <a:spLocks noGrp="1"/>
          </p:cNvSpPr>
          <p:nvPr>
            <p:ph type="dt" sz="half" idx="10"/>
          </p:nvPr>
        </p:nvSpPr>
        <p:spPr/>
        <p:txBody>
          <a:bodyPr/>
          <a:lstStyle/>
          <a:p>
            <a:fld id="{FF52E84B-94A6-4056-B2E9-FD424EDE16DE}" type="datetime1">
              <a:rPr lang="en-US" smtClean="0"/>
              <a:t>12/3/2024</a:t>
            </a:fld>
            <a:endParaRPr lang="en-US"/>
          </a:p>
        </p:txBody>
      </p:sp>
      <p:sp>
        <p:nvSpPr>
          <p:cNvPr id="6" name="Footer Placeholder 5">
            <a:extLst>
              <a:ext uri="{FF2B5EF4-FFF2-40B4-BE49-F238E27FC236}">
                <a16:creationId xmlns:a16="http://schemas.microsoft.com/office/drawing/2014/main" id="{A5AE49E7-14A1-3F02-AF6E-6ADE311AB1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3E0B37-C0E0-8639-E186-49F7F7705D95}"/>
              </a:ext>
            </a:extLst>
          </p:cNvPr>
          <p:cNvSpPr>
            <a:spLocks noGrp="1"/>
          </p:cNvSpPr>
          <p:nvPr>
            <p:ph type="sldNum" sz="quarter" idx="12"/>
          </p:nvPr>
        </p:nvSpPr>
        <p:spPr/>
        <p:txBody>
          <a:bodyPr/>
          <a:lstStyle/>
          <a:p>
            <a:fld id="{245A0DD0-24F3-47CF-91E8-1F178512BBC8}" type="slidenum">
              <a:rPr lang="en-US" smtClean="0"/>
              <a:t>‹#›</a:t>
            </a:fld>
            <a:endParaRPr lang="en-US"/>
          </a:p>
        </p:txBody>
      </p:sp>
    </p:spTree>
    <p:extLst>
      <p:ext uri="{BB962C8B-B14F-4D97-AF65-F5344CB8AC3E}">
        <p14:creationId xmlns:p14="http://schemas.microsoft.com/office/powerpoint/2010/main" val="326466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9298B2-1FA5-511F-7F4D-DC8997B8D4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8BA77A-B4FC-59F3-4C8B-B96BDE8F8F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BAA1B-BD01-3809-8AF6-F94C3D0592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7F0FAA-95C5-46D1-956D-ABFF98259BB0}" type="datetime1">
              <a:rPr lang="en-US" smtClean="0"/>
              <a:t>12/3/2024</a:t>
            </a:fld>
            <a:endParaRPr lang="en-US"/>
          </a:p>
        </p:txBody>
      </p:sp>
      <p:sp>
        <p:nvSpPr>
          <p:cNvPr id="5" name="Footer Placeholder 4">
            <a:extLst>
              <a:ext uri="{FF2B5EF4-FFF2-40B4-BE49-F238E27FC236}">
                <a16:creationId xmlns:a16="http://schemas.microsoft.com/office/drawing/2014/main" id="{B3E4054B-0D67-C105-208C-4112628EC2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07DF2E-DC19-385D-C36A-7A5ADCDD55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5A0DD0-24F3-47CF-91E8-1F178512BBC8}" type="slidenum">
              <a:rPr lang="en-US" smtClean="0"/>
              <a:t>‹#›</a:t>
            </a:fld>
            <a:endParaRPr lang="en-US"/>
          </a:p>
        </p:txBody>
      </p:sp>
    </p:spTree>
    <p:extLst>
      <p:ext uri="{BB962C8B-B14F-4D97-AF65-F5344CB8AC3E}">
        <p14:creationId xmlns:p14="http://schemas.microsoft.com/office/powerpoint/2010/main" val="1093340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9083-9E80-AE35-1B0F-678F53B29917}"/>
              </a:ext>
            </a:extLst>
          </p:cNvPr>
          <p:cNvSpPr>
            <a:spLocks noGrp="1"/>
          </p:cNvSpPr>
          <p:nvPr>
            <p:ph type="ctrTitle"/>
          </p:nvPr>
        </p:nvSpPr>
        <p:spPr/>
        <p:txBody>
          <a:bodyPr/>
          <a:lstStyle/>
          <a:p>
            <a:r>
              <a:rPr lang="en-US" dirty="0"/>
              <a:t>Exploring Object Detection Capabilities</a:t>
            </a:r>
          </a:p>
        </p:txBody>
      </p:sp>
      <p:sp>
        <p:nvSpPr>
          <p:cNvPr id="3" name="Subtitle 2">
            <a:extLst>
              <a:ext uri="{FF2B5EF4-FFF2-40B4-BE49-F238E27FC236}">
                <a16:creationId xmlns:a16="http://schemas.microsoft.com/office/drawing/2014/main" id="{934E1E75-CFEA-3905-9711-B02C5EB8E0AF}"/>
              </a:ext>
            </a:extLst>
          </p:cNvPr>
          <p:cNvSpPr>
            <a:spLocks noGrp="1"/>
          </p:cNvSpPr>
          <p:nvPr>
            <p:ph type="subTitle" idx="1"/>
          </p:nvPr>
        </p:nvSpPr>
        <p:spPr>
          <a:xfrm>
            <a:off x="1524000" y="4148138"/>
            <a:ext cx="9144000" cy="481012"/>
          </a:xfrm>
        </p:spPr>
        <p:txBody>
          <a:bodyPr/>
          <a:lstStyle/>
          <a:p>
            <a:r>
              <a:rPr lang="en-US" dirty="0"/>
              <a:t>From UAV Aerial Perspectives with Deep Learning Tools</a:t>
            </a:r>
          </a:p>
        </p:txBody>
      </p:sp>
    </p:spTree>
    <p:extLst>
      <p:ext uri="{BB962C8B-B14F-4D97-AF65-F5344CB8AC3E}">
        <p14:creationId xmlns:p14="http://schemas.microsoft.com/office/powerpoint/2010/main" val="772454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D2B05-4573-88D8-E3FE-4D38FB977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8A380-E643-2A38-0556-88182946C990}"/>
              </a:ext>
            </a:extLst>
          </p:cNvPr>
          <p:cNvSpPr>
            <a:spLocks noGrp="1"/>
          </p:cNvSpPr>
          <p:nvPr>
            <p:ph type="title"/>
          </p:nvPr>
        </p:nvSpPr>
        <p:spPr>
          <a:xfrm>
            <a:off x="266700" y="187326"/>
            <a:ext cx="10515600" cy="315912"/>
          </a:xfrm>
        </p:spPr>
        <p:txBody>
          <a:bodyPr>
            <a:normAutofit fontScale="90000"/>
          </a:bodyPr>
          <a:lstStyle/>
          <a:p>
            <a:r>
              <a:rPr lang="en-US" sz="3000" dirty="0"/>
              <a:t>Result Diagrams</a:t>
            </a:r>
          </a:p>
        </p:txBody>
      </p:sp>
      <p:sp>
        <p:nvSpPr>
          <p:cNvPr id="4" name="Slide Number Placeholder 3">
            <a:extLst>
              <a:ext uri="{FF2B5EF4-FFF2-40B4-BE49-F238E27FC236}">
                <a16:creationId xmlns:a16="http://schemas.microsoft.com/office/drawing/2014/main" id="{4D0CB390-23E4-ECE7-00F1-8140E40C98AB}"/>
              </a:ext>
            </a:extLst>
          </p:cNvPr>
          <p:cNvSpPr>
            <a:spLocks noGrp="1"/>
          </p:cNvSpPr>
          <p:nvPr>
            <p:ph type="sldNum" sz="quarter" idx="12"/>
          </p:nvPr>
        </p:nvSpPr>
        <p:spPr/>
        <p:txBody>
          <a:bodyPr/>
          <a:lstStyle/>
          <a:p>
            <a:fld id="{245A0DD0-24F3-47CF-91E8-1F178512BBC8}" type="slidenum">
              <a:rPr lang="en-US" smtClean="0"/>
              <a:t>10</a:t>
            </a:fld>
            <a:endParaRPr lang="en-US"/>
          </a:p>
        </p:txBody>
      </p:sp>
      <p:pic>
        <p:nvPicPr>
          <p:cNvPr id="13" name="Picture 12" descr="A graph of a number of blue and red lines&#10;&#10;Description automatically generated with medium confidence">
            <a:extLst>
              <a:ext uri="{FF2B5EF4-FFF2-40B4-BE49-F238E27FC236}">
                <a16:creationId xmlns:a16="http://schemas.microsoft.com/office/drawing/2014/main" id="{96428F9F-955A-57D7-D1F4-86891952DC04}"/>
              </a:ext>
            </a:extLst>
          </p:cNvPr>
          <p:cNvPicPr>
            <a:picLocks noChangeAspect="1"/>
          </p:cNvPicPr>
          <p:nvPr/>
        </p:nvPicPr>
        <p:blipFill>
          <a:blip r:embed="rId2">
            <a:extLst>
              <a:ext uri="{28A0092B-C50C-407E-A947-70E740481C1C}">
                <a14:useLocalDpi xmlns:a14="http://schemas.microsoft.com/office/drawing/2010/main" val="0"/>
              </a:ext>
            </a:extLst>
          </a:blip>
          <a:srcRect t="49490"/>
          <a:stretch/>
        </p:blipFill>
        <p:spPr>
          <a:xfrm>
            <a:off x="614172" y="775222"/>
            <a:ext cx="4910328" cy="124009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54656652-940A-45F3-3641-D73DEB463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72" y="2014331"/>
            <a:ext cx="4910328" cy="3682746"/>
          </a:xfrm>
          <a:prstGeom prst="rect">
            <a:avLst/>
          </a:prstGeom>
        </p:spPr>
      </p:pic>
      <p:pic>
        <p:nvPicPr>
          <p:cNvPr id="19" name="Picture 18" descr="A group of blue and red graphs&#10;&#10;Description automatically generated">
            <a:extLst>
              <a:ext uri="{FF2B5EF4-FFF2-40B4-BE49-F238E27FC236}">
                <a16:creationId xmlns:a16="http://schemas.microsoft.com/office/drawing/2014/main" id="{A78B75A6-1B7A-7AF5-17B0-ECB0373888FA}"/>
              </a:ext>
            </a:extLst>
          </p:cNvPr>
          <p:cNvPicPr>
            <a:picLocks noChangeAspect="1"/>
          </p:cNvPicPr>
          <p:nvPr/>
        </p:nvPicPr>
        <p:blipFill>
          <a:blip r:embed="rId4">
            <a:extLst>
              <a:ext uri="{28A0092B-C50C-407E-A947-70E740481C1C}">
                <a14:useLocalDpi xmlns:a14="http://schemas.microsoft.com/office/drawing/2010/main" val="0"/>
              </a:ext>
            </a:extLst>
          </a:blip>
          <a:srcRect t="49531"/>
          <a:stretch/>
        </p:blipFill>
        <p:spPr>
          <a:xfrm>
            <a:off x="6155436" y="775222"/>
            <a:ext cx="4910328" cy="1239109"/>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CBC0E14E-19AB-99C3-17C8-9F1632FE33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5436" y="2014331"/>
            <a:ext cx="4910328" cy="3682746"/>
          </a:xfrm>
          <a:prstGeom prst="rect">
            <a:avLst/>
          </a:prstGeom>
        </p:spPr>
      </p:pic>
      <p:sp>
        <p:nvSpPr>
          <p:cNvPr id="22" name="TextBox 21">
            <a:extLst>
              <a:ext uri="{FF2B5EF4-FFF2-40B4-BE49-F238E27FC236}">
                <a16:creationId xmlns:a16="http://schemas.microsoft.com/office/drawing/2014/main" id="{D0A63F4E-491C-7F57-6D3F-7EEFB36E4515}"/>
              </a:ext>
            </a:extLst>
          </p:cNvPr>
          <p:cNvSpPr txBox="1"/>
          <p:nvPr/>
        </p:nvSpPr>
        <p:spPr>
          <a:xfrm>
            <a:off x="1735219" y="5535012"/>
            <a:ext cx="2668234" cy="1323439"/>
          </a:xfrm>
          <a:prstGeom prst="rect">
            <a:avLst/>
          </a:prstGeom>
          <a:noFill/>
        </p:spPr>
        <p:txBody>
          <a:bodyPr wrap="square" rtlCol="0">
            <a:spAutoFit/>
          </a:bodyPr>
          <a:lstStyle/>
          <a:p>
            <a:r>
              <a:rPr lang="en-US" sz="1600" dirty="0"/>
              <a:t>Yolov11x default:</a:t>
            </a:r>
          </a:p>
          <a:p>
            <a:r>
              <a:rPr lang="en-US" sz="1600" dirty="0"/>
              <a:t>Batch size: 16 </a:t>
            </a:r>
          </a:p>
          <a:p>
            <a:r>
              <a:rPr lang="en-US" sz="1600" dirty="0"/>
              <a:t>Learning rate: 0.0001</a:t>
            </a:r>
          </a:p>
          <a:p>
            <a:r>
              <a:rPr lang="en-US" sz="1600" dirty="0" err="1"/>
              <a:t>Img</a:t>
            </a:r>
            <a:r>
              <a:rPr lang="en-US" sz="1600" dirty="0"/>
              <a:t>-size: 640</a:t>
            </a:r>
          </a:p>
          <a:p>
            <a:r>
              <a:rPr lang="en-US" sz="1600" dirty="0"/>
              <a:t>Optimizer: SGD</a:t>
            </a:r>
          </a:p>
        </p:txBody>
      </p:sp>
      <p:sp>
        <p:nvSpPr>
          <p:cNvPr id="23" name="TextBox 22">
            <a:extLst>
              <a:ext uri="{FF2B5EF4-FFF2-40B4-BE49-F238E27FC236}">
                <a16:creationId xmlns:a16="http://schemas.microsoft.com/office/drawing/2014/main" id="{5C230B70-62E4-151C-1812-C5BE100EF1D1}"/>
              </a:ext>
            </a:extLst>
          </p:cNvPr>
          <p:cNvSpPr txBox="1"/>
          <p:nvPr/>
        </p:nvSpPr>
        <p:spPr>
          <a:xfrm>
            <a:off x="7162632" y="5534561"/>
            <a:ext cx="3903132" cy="1323439"/>
          </a:xfrm>
          <a:prstGeom prst="rect">
            <a:avLst/>
          </a:prstGeom>
          <a:noFill/>
        </p:spPr>
        <p:txBody>
          <a:bodyPr wrap="square" rtlCol="0">
            <a:spAutoFit/>
          </a:bodyPr>
          <a:lstStyle/>
          <a:p>
            <a:r>
              <a:rPr lang="en-US" sz="1600" dirty="0"/>
              <a:t>Yolov11x with hyperparameters modified:</a:t>
            </a:r>
          </a:p>
          <a:p>
            <a:r>
              <a:rPr lang="en-US" sz="1600" dirty="0"/>
              <a:t>Batch size 84 </a:t>
            </a:r>
          </a:p>
          <a:p>
            <a:r>
              <a:rPr lang="en-US" sz="1600" dirty="0"/>
              <a:t>Learning rate: 0.0001</a:t>
            </a:r>
          </a:p>
          <a:p>
            <a:r>
              <a:rPr lang="en-US" sz="1600" dirty="0" err="1"/>
              <a:t>Img</a:t>
            </a:r>
            <a:r>
              <a:rPr lang="en-US" sz="1600" dirty="0"/>
              <a:t>-size: 720</a:t>
            </a:r>
          </a:p>
          <a:p>
            <a:r>
              <a:rPr lang="en-US" sz="1600" dirty="0"/>
              <a:t>Optimizer: SGD</a:t>
            </a:r>
          </a:p>
        </p:txBody>
      </p:sp>
    </p:spTree>
    <p:extLst>
      <p:ext uri="{BB962C8B-B14F-4D97-AF65-F5344CB8AC3E}">
        <p14:creationId xmlns:p14="http://schemas.microsoft.com/office/powerpoint/2010/main" val="1773681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A5CF5-558F-0DDB-35D8-9053047D7131}"/>
              </a:ext>
            </a:extLst>
          </p:cNvPr>
          <p:cNvSpPr>
            <a:spLocks noGrp="1"/>
          </p:cNvSpPr>
          <p:nvPr>
            <p:ph type="title"/>
          </p:nvPr>
        </p:nvSpPr>
        <p:spPr>
          <a:xfrm>
            <a:off x="838200" y="365125"/>
            <a:ext cx="10515600" cy="727075"/>
          </a:xfrm>
        </p:spPr>
        <p:txBody>
          <a:bodyPr>
            <a:normAutofit/>
          </a:bodyPr>
          <a:lstStyle/>
          <a:p>
            <a:r>
              <a:rPr lang="en-US" sz="3000" dirty="0"/>
              <a:t>Real-time detection comparison of n-model and x-model results</a:t>
            </a:r>
          </a:p>
        </p:txBody>
      </p:sp>
      <p:sp>
        <p:nvSpPr>
          <p:cNvPr id="4" name="Slide Number Placeholder 3">
            <a:extLst>
              <a:ext uri="{FF2B5EF4-FFF2-40B4-BE49-F238E27FC236}">
                <a16:creationId xmlns:a16="http://schemas.microsoft.com/office/drawing/2014/main" id="{E3A2BB0F-6D4F-6E4D-AE5B-B1E0A8AB7E23}"/>
              </a:ext>
            </a:extLst>
          </p:cNvPr>
          <p:cNvSpPr>
            <a:spLocks noGrp="1"/>
          </p:cNvSpPr>
          <p:nvPr>
            <p:ph type="sldNum" sz="quarter" idx="12"/>
          </p:nvPr>
        </p:nvSpPr>
        <p:spPr/>
        <p:txBody>
          <a:bodyPr/>
          <a:lstStyle/>
          <a:p>
            <a:fld id="{245A0DD0-24F3-47CF-91E8-1F178512BBC8}" type="slidenum">
              <a:rPr lang="en-US" smtClean="0"/>
              <a:t>11</a:t>
            </a:fld>
            <a:endParaRPr lang="en-US"/>
          </a:p>
        </p:txBody>
      </p:sp>
      <p:pic>
        <p:nvPicPr>
          <p:cNvPr id="6" name="Picture 5" descr="A computer keyboard and toy cars&#10;&#10;Description automatically generated">
            <a:extLst>
              <a:ext uri="{FF2B5EF4-FFF2-40B4-BE49-F238E27FC236}">
                <a16:creationId xmlns:a16="http://schemas.microsoft.com/office/drawing/2014/main" id="{6012DD48-961D-C478-7CD4-372C9C009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167" y="1413462"/>
            <a:ext cx="5425316" cy="4090380"/>
          </a:xfrm>
          <a:prstGeom prst="rect">
            <a:avLst/>
          </a:prstGeom>
        </p:spPr>
      </p:pic>
      <p:pic>
        <p:nvPicPr>
          <p:cNvPr id="8" name="Picture 7" descr="A computer keyboard and toy cars&#10;&#10;Description automatically generated">
            <a:extLst>
              <a:ext uri="{FF2B5EF4-FFF2-40B4-BE49-F238E27FC236}">
                <a16:creationId xmlns:a16="http://schemas.microsoft.com/office/drawing/2014/main" id="{5348F6EB-3708-209D-2749-AE781A833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516" y="1416606"/>
            <a:ext cx="5425317" cy="4096667"/>
          </a:xfrm>
          <a:prstGeom prst="rect">
            <a:avLst/>
          </a:prstGeom>
        </p:spPr>
      </p:pic>
      <p:sp>
        <p:nvSpPr>
          <p:cNvPr id="9" name="TextBox 8">
            <a:extLst>
              <a:ext uri="{FF2B5EF4-FFF2-40B4-BE49-F238E27FC236}">
                <a16:creationId xmlns:a16="http://schemas.microsoft.com/office/drawing/2014/main" id="{3D81356D-7735-B8E5-E1EF-4AE1FC0470A3}"/>
              </a:ext>
            </a:extLst>
          </p:cNvPr>
          <p:cNvSpPr txBox="1"/>
          <p:nvPr/>
        </p:nvSpPr>
        <p:spPr>
          <a:xfrm>
            <a:off x="2108579" y="5697943"/>
            <a:ext cx="2436125" cy="369332"/>
          </a:xfrm>
          <a:prstGeom prst="rect">
            <a:avLst/>
          </a:prstGeom>
          <a:noFill/>
        </p:spPr>
        <p:txBody>
          <a:bodyPr wrap="square" rtlCol="0">
            <a:spAutoFit/>
          </a:bodyPr>
          <a:lstStyle/>
          <a:p>
            <a:r>
              <a:rPr lang="en-US" dirty="0"/>
              <a:t>Yolov11n model result</a:t>
            </a:r>
          </a:p>
        </p:txBody>
      </p:sp>
      <p:sp>
        <p:nvSpPr>
          <p:cNvPr id="10" name="TextBox 9">
            <a:extLst>
              <a:ext uri="{FF2B5EF4-FFF2-40B4-BE49-F238E27FC236}">
                <a16:creationId xmlns:a16="http://schemas.microsoft.com/office/drawing/2014/main" id="{38E59E0B-B900-B05D-086F-DF24EAD0CE06}"/>
              </a:ext>
            </a:extLst>
          </p:cNvPr>
          <p:cNvSpPr txBox="1"/>
          <p:nvPr/>
        </p:nvSpPr>
        <p:spPr>
          <a:xfrm>
            <a:off x="7647298" y="5697943"/>
            <a:ext cx="2436125" cy="369332"/>
          </a:xfrm>
          <a:prstGeom prst="rect">
            <a:avLst/>
          </a:prstGeom>
          <a:noFill/>
        </p:spPr>
        <p:txBody>
          <a:bodyPr wrap="square" rtlCol="0">
            <a:spAutoFit/>
          </a:bodyPr>
          <a:lstStyle/>
          <a:p>
            <a:r>
              <a:rPr lang="en-US" dirty="0"/>
              <a:t>Yolov11x model result</a:t>
            </a:r>
          </a:p>
        </p:txBody>
      </p:sp>
    </p:spTree>
    <p:extLst>
      <p:ext uri="{BB962C8B-B14F-4D97-AF65-F5344CB8AC3E}">
        <p14:creationId xmlns:p14="http://schemas.microsoft.com/office/powerpoint/2010/main" val="840223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7C8C-270C-E61C-378B-619A65BD7376}"/>
              </a:ext>
            </a:extLst>
          </p:cNvPr>
          <p:cNvSpPr>
            <a:spLocks noGrp="1"/>
          </p:cNvSpPr>
          <p:nvPr>
            <p:ph type="title"/>
          </p:nvPr>
        </p:nvSpPr>
        <p:spPr>
          <a:xfrm>
            <a:off x="838200" y="365125"/>
            <a:ext cx="10515600" cy="739775"/>
          </a:xfrm>
        </p:spPr>
        <p:txBody>
          <a:bodyPr>
            <a:normAutofit/>
          </a:bodyPr>
          <a:lstStyle/>
          <a:p>
            <a:r>
              <a:rPr lang="en-US" sz="3500" dirty="0"/>
              <a:t>Future Work</a:t>
            </a:r>
          </a:p>
        </p:txBody>
      </p:sp>
      <p:sp>
        <p:nvSpPr>
          <p:cNvPr id="3" name="Content Placeholder 2">
            <a:extLst>
              <a:ext uri="{FF2B5EF4-FFF2-40B4-BE49-F238E27FC236}">
                <a16:creationId xmlns:a16="http://schemas.microsoft.com/office/drawing/2014/main" id="{092BC53E-79EC-464D-5D3B-68BD63443327}"/>
              </a:ext>
            </a:extLst>
          </p:cNvPr>
          <p:cNvSpPr>
            <a:spLocks noGrp="1"/>
          </p:cNvSpPr>
          <p:nvPr>
            <p:ph idx="1"/>
          </p:nvPr>
        </p:nvSpPr>
        <p:spPr>
          <a:xfrm>
            <a:off x="838200" y="1554956"/>
            <a:ext cx="10515600" cy="4351338"/>
          </a:xfrm>
        </p:spPr>
        <p:txBody>
          <a:bodyPr>
            <a:normAutofit/>
          </a:bodyPr>
          <a:lstStyle/>
          <a:p>
            <a:pPr>
              <a:lnSpc>
                <a:spcPct val="100000"/>
              </a:lnSpc>
              <a:spcBef>
                <a:spcPts val="0"/>
              </a:spcBef>
              <a:buFont typeface="Arial" panose="020B0604020202020204" pitchFamily="34" charset="0"/>
              <a:buChar char="•"/>
            </a:pPr>
            <a:r>
              <a:rPr lang="en-US" sz="2200" b="1" dirty="0"/>
              <a:t>Enhance Accuracy:</a:t>
            </a:r>
          </a:p>
          <a:p>
            <a:pPr lvl="1">
              <a:lnSpc>
                <a:spcPct val="100000"/>
              </a:lnSpc>
              <a:spcBef>
                <a:spcPts val="0"/>
              </a:spcBef>
            </a:pPr>
            <a:r>
              <a:rPr lang="en-US" sz="2000" dirty="0"/>
              <a:t>Explore advanced feature extraction techniques such as 1D CNNs to improve object detection capabilities.</a:t>
            </a:r>
          </a:p>
          <a:p>
            <a:pPr lvl="1">
              <a:lnSpc>
                <a:spcPct val="100000"/>
              </a:lnSpc>
            </a:pPr>
            <a:r>
              <a:rPr lang="en-US" sz="2000" dirty="0"/>
              <a:t>Address dataset class imbalance, particularly for underrepresented categories like trucks, to minimize misclassification.</a:t>
            </a:r>
          </a:p>
          <a:p>
            <a:pPr lvl="1">
              <a:lnSpc>
                <a:spcPct val="100000"/>
              </a:lnSpc>
              <a:spcBef>
                <a:spcPts val="0"/>
              </a:spcBef>
            </a:pPr>
            <a:endParaRPr lang="en-US" sz="2000" dirty="0"/>
          </a:p>
          <a:p>
            <a:pPr>
              <a:lnSpc>
                <a:spcPct val="100000"/>
              </a:lnSpc>
              <a:spcBef>
                <a:spcPts val="0"/>
              </a:spcBef>
            </a:pPr>
            <a:r>
              <a:rPr lang="en-US" sz="2200" b="1" dirty="0"/>
              <a:t>Real-World UAV Deployment:</a:t>
            </a:r>
          </a:p>
          <a:p>
            <a:pPr lvl="1">
              <a:lnSpc>
                <a:spcPct val="100000"/>
              </a:lnSpc>
              <a:spcBef>
                <a:spcPts val="0"/>
              </a:spcBef>
            </a:pPr>
            <a:r>
              <a:rPr lang="en-US" sz="2000" dirty="0"/>
              <a:t>Integrate the detection system with UAV hardware for in-field testing and validation under varying environmental conditions.</a:t>
            </a:r>
          </a:p>
        </p:txBody>
      </p:sp>
      <p:sp>
        <p:nvSpPr>
          <p:cNvPr id="4" name="Slide Number Placeholder 3">
            <a:extLst>
              <a:ext uri="{FF2B5EF4-FFF2-40B4-BE49-F238E27FC236}">
                <a16:creationId xmlns:a16="http://schemas.microsoft.com/office/drawing/2014/main" id="{A0C34475-0A28-63D3-8E91-0F0804E45127}"/>
              </a:ext>
            </a:extLst>
          </p:cNvPr>
          <p:cNvSpPr>
            <a:spLocks noGrp="1"/>
          </p:cNvSpPr>
          <p:nvPr>
            <p:ph type="sldNum" sz="quarter" idx="12"/>
          </p:nvPr>
        </p:nvSpPr>
        <p:spPr/>
        <p:txBody>
          <a:bodyPr/>
          <a:lstStyle/>
          <a:p>
            <a:fld id="{245A0DD0-24F3-47CF-91E8-1F178512BBC8}" type="slidenum">
              <a:rPr lang="en-US" smtClean="0"/>
              <a:t>12</a:t>
            </a:fld>
            <a:endParaRPr lang="en-US"/>
          </a:p>
        </p:txBody>
      </p:sp>
    </p:spTree>
    <p:extLst>
      <p:ext uri="{BB962C8B-B14F-4D97-AF65-F5344CB8AC3E}">
        <p14:creationId xmlns:p14="http://schemas.microsoft.com/office/powerpoint/2010/main" val="269856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5A45D-AA94-0832-E9D1-AF2FE88E6423}"/>
              </a:ext>
            </a:extLst>
          </p:cNvPr>
          <p:cNvSpPr>
            <a:spLocks noGrp="1"/>
          </p:cNvSpPr>
          <p:nvPr>
            <p:ph type="title"/>
          </p:nvPr>
        </p:nvSpPr>
        <p:spPr/>
        <p:txBody>
          <a:bodyPr/>
          <a:lstStyle/>
          <a:p>
            <a:r>
              <a:rPr lang="en-US" dirty="0"/>
              <a:t>Real-Time Detection Implementation</a:t>
            </a:r>
          </a:p>
        </p:txBody>
      </p:sp>
      <p:sp>
        <p:nvSpPr>
          <p:cNvPr id="3" name="Content Placeholder 2">
            <a:extLst>
              <a:ext uri="{FF2B5EF4-FFF2-40B4-BE49-F238E27FC236}">
                <a16:creationId xmlns:a16="http://schemas.microsoft.com/office/drawing/2014/main" id="{EE693B04-D56D-8EA2-8A29-962D4ED222B5}"/>
              </a:ext>
            </a:extLst>
          </p:cNvPr>
          <p:cNvSpPr>
            <a:spLocks noGrp="1"/>
          </p:cNvSpPr>
          <p:nvPr>
            <p:ph idx="1"/>
          </p:nvPr>
        </p:nvSpPr>
        <p:spPr>
          <a:xfrm>
            <a:off x="838200" y="2190750"/>
            <a:ext cx="10515600" cy="2682875"/>
          </a:xfrm>
        </p:spPr>
        <p:txBody>
          <a:bodyPr/>
          <a:lstStyle/>
          <a:p>
            <a:r>
              <a:rPr lang="en-US" dirty="0"/>
              <a:t>Developed in three stages:</a:t>
            </a:r>
          </a:p>
          <a:p>
            <a:pPr lvl="1">
              <a:lnSpc>
                <a:spcPct val="150000"/>
              </a:lnSpc>
              <a:buFont typeface="+mj-lt"/>
              <a:buAutoNum type="arabicPeriod"/>
            </a:pPr>
            <a:r>
              <a:rPr lang="en-US" dirty="0"/>
              <a:t>Basic Detection: Bounding box predictions using YOLO.</a:t>
            </a:r>
          </a:p>
          <a:p>
            <a:pPr lvl="1">
              <a:lnSpc>
                <a:spcPct val="150000"/>
              </a:lnSpc>
              <a:buFont typeface="+mj-lt"/>
              <a:buAutoNum type="arabicPeriod"/>
            </a:pPr>
            <a:r>
              <a:rPr lang="en-US" dirty="0"/>
              <a:t>Object Tracking: Added trajectory visualization.</a:t>
            </a:r>
          </a:p>
          <a:p>
            <a:pPr lvl="1">
              <a:lnSpc>
                <a:spcPct val="150000"/>
              </a:lnSpc>
              <a:buFont typeface="+mj-lt"/>
              <a:buAutoNum type="arabicPeriod"/>
            </a:pPr>
            <a:r>
              <a:rPr lang="en-US" dirty="0"/>
              <a:t>Object Locking: Interactive object selection with directional guidance.</a:t>
            </a:r>
          </a:p>
        </p:txBody>
      </p:sp>
      <p:sp>
        <p:nvSpPr>
          <p:cNvPr id="4" name="Slide Number Placeholder 3">
            <a:extLst>
              <a:ext uri="{FF2B5EF4-FFF2-40B4-BE49-F238E27FC236}">
                <a16:creationId xmlns:a16="http://schemas.microsoft.com/office/drawing/2014/main" id="{25AE7EF0-3012-9E2C-8AC3-B959C54369E1}"/>
              </a:ext>
            </a:extLst>
          </p:cNvPr>
          <p:cNvSpPr>
            <a:spLocks noGrp="1"/>
          </p:cNvSpPr>
          <p:nvPr>
            <p:ph type="sldNum" sz="quarter" idx="12"/>
          </p:nvPr>
        </p:nvSpPr>
        <p:spPr/>
        <p:txBody>
          <a:bodyPr/>
          <a:lstStyle/>
          <a:p>
            <a:fld id="{245A0DD0-24F3-47CF-91E8-1F178512BBC8}" type="slidenum">
              <a:rPr lang="en-US" smtClean="0"/>
              <a:t>13</a:t>
            </a:fld>
            <a:endParaRPr lang="en-US"/>
          </a:p>
        </p:txBody>
      </p:sp>
    </p:spTree>
    <p:extLst>
      <p:ext uri="{BB962C8B-B14F-4D97-AF65-F5344CB8AC3E}">
        <p14:creationId xmlns:p14="http://schemas.microsoft.com/office/powerpoint/2010/main" val="3165365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2F51-D814-8035-BA79-6B3AF91FC21E}"/>
              </a:ext>
            </a:extLst>
          </p:cNvPr>
          <p:cNvSpPr>
            <a:spLocks noGrp="1"/>
          </p:cNvSpPr>
          <p:nvPr>
            <p:ph type="title"/>
          </p:nvPr>
        </p:nvSpPr>
        <p:spPr/>
        <p:txBody>
          <a:bodyPr/>
          <a:lstStyle/>
          <a:p>
            <a:r>
              <a:rPr lang="en-US" dirty="0"/>
              <a:t>Realtime Sample and Demo</a:t>
            </a:r>
          </a:p>
        </p:txBody>
      </p:sp>
      <p:sp>
        <p:nvSpPr>
          <p:cNvPr id="4" name="Slide Number Placeholder 3">
            <a:extLst>
              <a:ext uri="{FF2B5EF4-FFF2-40B4-BE49-F238E27FC236}">
                <a16:creationId xmlns:a16="http://schemas.microsoft.com/office/drawing/2014/main" id="{2C3E1D08-8499-0A3D-52B9-FC9F24B32ABB}"/>
              </a:ext>
            </a:extLst>
          </p:cNvPr>
          <p:cNvSpPr>
            <a:spLocks noGrp="1"/>
          </p:cNvSpPr>
          <p:nvPr>
            <p:ph type="sldNum" sz="quarter" idx="12"/>
          </p:nvPr>
        </p:nvSpPr>
        <p:spPr/>
        <p:txBody>
          <a:bodyPr/>
          <a:lstStyle/>
          <a:p>
            <a:fld id="{245A0DD0-24F3-47CF-91E8-1F178512BBC8}" type="slidenum">
              <a:rPr lang="en-US" smtClean="0"/>
              <a:t>14</a:t>
            </a:fld>
            <a:endParaRPr lang="en-US"/>
          </a:p>
        </p:txBody>
      </p:sp>
      <p:pic>
        <p:nvPicPr>
          <p:cNvPr id="6" name="Picture 5" descr="A computer screen shot of a computer&#10;&#10;Description automatically generated">
            <a:extLst>
              <a:ext uri="{FF2B5EF4-FFF2-40B4-BE49-F238E27FC236}">
                <a16:creationId xmlns:a16="http://schemas.microsoft.com/office/drawing/2014/main" id="{70419088-616E-D2FC-47A7-7802F6B04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953" y="1868488"/>
            <a:ext cx="4861738" cy="3429000"/>
          </a:xfrm>
          <a:prstGeom prst="rect">
            <a:avLst/>
          </a:prstGeom>
        </p:spPr>
      </p:pic>
      <p:pic>
        <p:nvPicPr>
          <p:cNvPr id="8" name="Picture 7" descr="A computer and toy cars on a table&#10;&#10;Description automatically generated">
            <a:extLst>
              <a:ext uri="{FF2B5EF4-FFF2-40B4-BE49-F238E27FC236}">
                <a16:creationId xmlns:a16="http://schemas.microsoft.com/office/drawing/2014/main" id="{F82CC2AC-852D-4563-A5AA-48701666E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68488"/>
            <a:ext cx="4839849" cy="3429000"/>
          </a:xfrm>
          <a:prstGeom prst="rect">
            <a:avLst/>
          </a:prstGeom>
        </p:spPr>
      </p:pic>
      <p:sp>
        <p:nvSpPr>
          <p:cNvPr id="9" name="TextBox 8">
            <a:extLst>
              <a:ext uri="{FF2B5EF4-FFF2-40B4-BE49-F238E27FC236}">
                <a16:creationId xmlns:a16="http://schemas.microsoft.com/office/drawing/2014/main" id="{B1A77B32-89DE-22FB-20BC-654D83BEE611}"/>
              </a:ext>
            </a:extLst>
          </p:cNvPr>
          <p:cNvSpPr txBox="1"/>
          <p:nvPr/>
        </p:nvSpPr>
        <p:spPr>
          <a:xfrm>
            <a:off x="2367893" y="5546487"/>
            <a:ext cx="1758571" cy="369332"/>
          </a:xfrm>
          <a:prstGeom prst="rect">
            <a:avLst/>
          </a:prstGeom>
          <a:noFill/>
        </p:spPr>
        <p:txBody>
          <a:bodyPr wrap="square" rtlCol="0">
            <a:spAutoFit/>
          </a:bodyPr>
          <a:lstStyle/>
          <a:p>
            <a:r>
              <a:rPr lang="en-US" dirty="0"/>
              <a:t>Object Tracking</a:t>
            </a:r>
          </a:p>
        </p:txBody>
      </p:sp>
      <p:sp>
        <p:nvSpPr>
          <p:cNvPr id="10" name="TextBox 9">
            <a:extLst>
              <a:ext uri="{FF2B5EF4-FFF2-40B4-BE49-F238E27FC236}">
                <a16:creationId xmlns:a16="http://schemas.microsoft.com/office/drawing/2014/main" id="{38B18534-03F2-92B1-DE62-53A6D4D5AAFB}"/>
              </a:ext>
            </a:extLst>
          </p:cNvPr>
          <p:cNvSpPr txBox="1"/>
          <p:nvPr/>
        </p:nvSpPr>
        <p:spPr>
          <a:xfrm>
            <a:off x="8065536" y="5546487"/>
            <a:ext cx="1758571" cy="369332"/>
          </a:xfrm>
          <a:prstGeom prst="rect">
            <a:avLst/>
          </a:prstGeom>
          <a:noFill/>
        </p:spPr>
        <p:txBody>
          <a:bodyPr wrap="square" rtlCol="0">
            <a:spAutoFit/>
          </a:bodyPr>
          <a:lstStyle/>
          <a:p>
            <a:r>
              <a:rPr lang="en-US" dirty="0"/>
              <a:t>Object Locking</a:t>
            </a:r>
          </a:p>
        </p:txBody>
      </p:sp>
    </p:spTree>
    <p:extLst>
      <p:ext uri="{BB962C8B-B14F-4D97-AF65-F5344CB8AC3E}">
        <p14:creationId xmlns:p14="http://schemas.microsoft.com/office/powerpoint/2010/main" val="77711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C04D-9107-3EE5-CB88-91E389136EDC}"/>
              </a:ext>
            </a:extLst>
          </p:cNvPr>
          <p:cNvSpPr>
            <a:spLocks noGrp="1"/>
          </p:cNvSpPr>
          <p:nvPr>
            <p:ph type="title"/>
          </p:nvPr>
        </p:nvSpPr>
        <p:spPr>
          <a:xfrm>
            <a:off x="838200" y="365125"/>
            <a:ext cx="10515600" cy="796925"/>
          </a:xfrm>
        </p:spPr>
        <p:txBody>
          <a:bodyPr>
            <a:normAutofit/>
          </a:bodyPr>
          <a:lstStyle/>
          <a:p>
            <a:r>
              <a:rPr lang="en-US" sz="3500" dirty="0"/>
              <a:t>Introduction</a:t>
            </a:r>
          </a:p>
        </p:txBody>
      </p:sp>
      <p:sp>
        <p:nvSpPr>
          <p:cNvPr id="4" name="Slide Number Placeholder 3">
            <a:extLst>
              <a:ext uri="{FF2B5EF4-FFF2-40B4-BE49-F238E27FC236}">
                <a16:creationId xmlns:a16="http://schemas.microsoft.com/office/drawing/2014/main" id="{DB4B9D01-A3A4-7276-0D96-906AF5A62249}"/>
              </a:ext>
            </a:extLst>
          </p:cNvPr>
          <p:cNvSpPr>
            <a:spLocks noGrp="1"/>
          </p:cNvSpPr>
          <p:nvPr>
            <p:ph type="sldNum" sz="quarter" idx="12"/>
          </p:nvPr>
        </p:nvSpPr>
        <p:spPr/>
        <p:txBody>
          <a:bodyPr/>
          <a:lstStyle/>
          <a:p>
            <a:fld id="{245A0DD0-24F3-47CF-91E8-1F178512BBC8}" type="slidenum">
              <a:rPr lang="en-US" smtClean="0"/>
              <a:t>2</a:t>
            </a:fld>
            <a:endParaRPr lang="en-US"/>
          </a:p>
        </p:txBody>
      </p:sp>
      <p:sp>
        <p:nvSpPr>
          <p:cNvPr id="5" name="Rectangle 1">
            <a:extLst>
              <a:ext uri="{FF2B5EF4-FFF2-40B4-BE49-F238E27FC236}">
                <a16:creationId xmlns:a16="http://schemas.microsoft.com/office/drawing/2014/main" id="{6641A0DC-4A2A-3B74-C002-7BAA9F79D001}"/>
              </a:ext>
            </a:extLst>
          </p:cNvPr>
          <p:cNvSpPr>
            <a:spLocks noGrp="1" noChangeArrowheads="1"/>
          </p:cNvSpPr>
          <p:nvPr>
            <p:ph idx="1"/>
          </p:nvPr>
        </p:nvSpPr>
        <p:spPr bwMode="auto">
          <a:xfrm>
            <a:off x="838200" y="1326150"/>
            <a:ext cx="10261600" cy="4408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Unmanned Aerial Vehicles (UAVs) are widely used in traffic monitoring, surveillance, and disaster relief.</a:t>
            </a:r>
          </a:p>
          <a:p>
            <a:pPr marL="0" marR="0" lvl="0" indent="0" algn="l" defTabSz="914400" rtl="0" eaLnBrk="0" fontAlgn="base" latinLnBrk="0" hangingPunct="0">
              <a:lnSpc>
                <a:spcPct val="100000"/>
              </a:lnSpc>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Challenges in aerial object detection include varying object scales, cluttered environments, and altitude variations.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Aims:</a:t>
            </a:r>
            <a:endParaRPr lang="en-US" altLang="en-US" sz="2400" dirty="0">
              <a:latin typeface="Arial" panose="020B0604020202020204" pitchFamily="34" charset="0"/>
            </a:endParaRPr>
          </a:p>
          <a:p>
            <a:pPr lvl="1" eaLnBrk="0" fontAlgn="base" hangingPunct="0">
              <a:lnSpc>
                <a:spcPct val="100000"/>
              </a:lnSpc>
              <a:spcBef>
                <a:spcPct val="0"/>
              </a:spcBef>
              <a:spcAft>
                <a:spcPct val="0"/>
              </a:spcAft>
              <a:buSzPct val="100000"/>
            </a:pPr>
            <a:r>
              <a:rPr lang="en-US" dirty="0"/>
              <a:t>Develop a Reliable Detection System:</a:t>
            </a:r>
          </a:p>
          <a:p>
            <a:pPr lvl="2" eaLnBrk="0" fontAlgn="base" hangingPunct="0">
              <a:lnSpc>
                <a:spcPct val="100000"/>
              </a:lnSpc>
              <a:spcBef>
                <a:spcPct val="0"/>
              </a:spcBef>
              <a:spcAft>
                <a:spcPct val="0"/>
              </a:spcAft>
              <a:buSzPct val="100000"/>
            </a:pPr>
            <a:r>
              <a:rPr lang="en-US" sz="1800" dirty="0"/>
              <a:t>Build a YOLO-based detection system to accurately identify objects in UAV imagery, optimized for performance and accuracy using the </a:t>
            </a:r>
            <a:r>
              <a:rPr lang="en-US" sz="1800" dirty="0" err="1"/>
              <a:t>VisDrone</a:t>
            </a:r>
            <a:r>
              <a:rPr lang="en-US" sz="1800" dirty="0"/>
              <a:t> dataset.</a:t>
            </a:r>
          </a:p>
          <a:p>
            <a:pPr lvl="1" eaLnBrk="0" fontAlgn="base" hangingPunct="0">
              <a:lnSpc>
                <a:spcPct val="100000"/>
              </a:lnSpc>
              <a:spcBef>
                <a:spcPct val="0"/>
              </a:spcBef>
              <a:spcAft>
                <a:spcPct val="0"/>
              </a:spcAft>
              <a:buSzPct val="100000"/>
            </a:pPr>
            <a:r>
              <a:rPr lang="en-US" dirty="0"/>
              <a:t>Achieve Real-Time Detection Performance:</a:t>
            </a:r>
          </a:p>
          <a:p>
            <a:pPr lvl="2" eaLnBrk="0" fontAlgn="base" hangingPunct="0">
              <a:lnSpc>
                <a:spcPct val="100000"/>
              </a:lnSpc>
              <a:spcBef>
                <a:spcPct val="0"/>
              </a:spcBef>
              <a:spcAft>
                <a:spcPct val="0"/>
              </a:spcAft>
              <a:buSzPct val="100000"/>
            </a:pPr>
            <a:r>
              <a:rPr lang="en-US" dirty="0"/>
              <a:t>Extend the system to process live video feeds with real-time capabilities, integrating object tracking and interactive features for practical UAV applications.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904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EFFF-0BA4-DDFC-89D1-9328A4529BF3}"/>
              </a:ext>
            </a:extLst>
          </p:cNvPr>
          <p:cNvSpPr>
            <a:spLocks noGrp="1"/>
          </p:cNvSpPr>
          <p:nvPr>
            <p:ph type="title"/>
          </p:nvPr>
        </p:nvSpPr>
        <p:spPr/>
        <p:txBody>
          <a:bodyPr/>
          <a:lstStyle/>
          <a:p>
            <a:r>
              <a:rPr lang="en-US" dirty="0"/>
              <a:t>Project Workflow</a:t>
            </a:r>
          </a:p>
        </p:txBody>
      </p:sp>
      <p:sp>
        <p:nvSpPr>
          <p:cNvPr id="4" name="Slide Number Placeholder 3">
            <a:extLst>
              <a:ext uri="{FF2B5EF4-FFF2-40B4-BE49-F238E27FC236}">
                <a16:creationId xmlns:a16="http://schemas.microsoft.com/office/drawing/2014/main" id="{3BF2E540-D863-BA48-6DAA-DCFA8F2E6EE3}"/>
              </a:ext>
            </a:extLst>
          </p:cNvPr>
          <p:cNvSpPr>
            <a:spLocks noGrp="1"/>
          </p:cNvSpPr>
          <p:nvPr>
            <p:ph type="sldNum" sz="quarter" idx="12"/>
          </p:nvPr>
        </p:nvSpPr>
        <p:spPr/>
        <p:txBody>
          <a:bodyPr/>
          <a:lstStyle/>
          <a:p>
            <a:fld id="{245A0DD0-24F3-47CF-91E8-1F178512BBC8}" type="slidenum">
              <a:rPr lang="en-US" smtClean="0"/>
              <a:t>3</a:t>
            </a:fld>
            <a:endParaRPr lang="en-US"/>
          </a:p>
        </p:txBody>
      </p:sp>
      <p:sp>
        <p:nvSpPr>
          <p:cNvPr id="5" name="Rectangle 1">
            <a:extLst>
              <a:ext uri="{FF2B5EF4-FFF2-40B4-BE49-F238E27FC236}">
                <a16:creationId xmlns:a16="http://schemas.microsoft.com/office/drawing/2014/main" id="{119D9842-B6AA-C251-4ECE-0646D8EAA777}"/>
              </a:ext>
            </a:extLst>
          </p:cNvPr>
          <p:cNvSpPr>
            <a:spLocks noGrp="1" noChangeArrowheads="1"/>
          </p:cNvSpPr>
          <p:nvPr>
            <p:ph idx="1"/>
          </p:nvPr>
        </p:nvSpPr>
        <p:spPr bwMode="auto">
          <a:xfrm>
            <a:off x="838200" y="1690688"/>
            <a:ext cx="10515600" cy="2793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Dataset Preparation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Model Selection (YOLOv11n vs YOLOv11x)</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Hyperparameter Optimization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Real-Time Detection Development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Testing and Evaluation </a:t>
            </a:r>
          </a:p>
        </p:txBody>
      </p:sp>
    </p:spTree>
    <p:extLst>
      <p:ext uri="{BB962C8B-B14F-4D97-AF65-F5344CB8AC3E}">
        <p14:creationId xmlns:p14="http://schemas.microsoft.com/office/powerpoint/2010/main" val="2556137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FF36-2C0D-CC32-B9FC-D7EAA6AE942C}"/>
              </a:ext>
            </a:extLst>
          </p:cNvPr>
          <p:cNvSpPr>
            <a:spLocks noGrp="1"/>
          </p:cNvSpPr>
          <p:nvPr>
            <p:ph type="title"/>
          </p:nvPr>
        </p:nvSpPr>
        <p:spPr>
          <a:xfrm>
            <a:off x="838200" y="321482"/>
            <a:ext cx="10515600" cy="539373"/>
          </a:xfrm>
        </p:spPr>
        <p:txBody>
          <a:bodyPr>
            <a:normAutofit fontScale="90000"/>
          </a:bodyPr>
          <a:lstStyle/>
          <a:p>
            <a:r>
              <a:rPr lang="en-US" sz="3500" dirty="0"/>
              <a:t>Challenges and Solutions</a:t>
            </a:r>
          </a:p>
        </p:txBody>
      </p:sp>
      <p:sp>
        <p:nvSpPr>
          <p:cNvPr id="4" name="Slide Number Placeholder 3">
            <a:extLst>
              <a:ext uri="{FF2B5EF4-FFF2-40B4-BE49-F238E27FC236}">
                <a16:creationId xmlns:a16="http://schemas.microsoft.com/office/drawing/2014/main" id="{4CB6DB21-9021-9AAB-2E4D-E1A42AF4BC9D}"/>
              </a:ext>
            </a:extLst>
          </p:cNvPr>
          <p:cNvSpPr>
            <a:spLocks noGrp="1"/>
          </p:cNvSpPr>
          <p:nvPr>
            <p:ph type="sldNum" sz="quarter" idx="12"/>
          </p:nvPr>
        </p:nvSpPr>
        <p:spPr/>
        <p:txBody>
          <a:bodyPr/>
          <a:lstStyle/>
          <a:p>
            <a:fld id="{245A0DD0-24F3-47CF-91E8-1F178512BBC8}" type="slidenum">
              <a:rPr lang="en-US" smtClean="0"/>
              <a:t>4</a:t>
            </a:fld>
            <a:endParaRPr lang="en-US"/>
          </a:p>
        </p:txBody>
      </p:sp>
      <p:sp>
        <p:nvSpPr>
          <p:cNvPr id="5" name="Rectangle 1">
            <a:extLst>
              <a:ext uri="{FF2B5EF4-FFF2-40B4-BE49-F238E27FC236}">
                <a16:creationId xmlns:a16="http://schemas.microsoft.com/office/drawing/2014/main" id="{F359C15D-E208-EF24-7C3C-48967FD9A347}"/>
              </a:ext>
            </a:extLst>
          </p:cNvPr>
          <p:cNvSpPr>
            <a:spLocks noGrp="1" noChangeArrowheads="1"/>
          </p:cNvSpPr>
          <p:nvPr>
            <p:ph idx="1"/>
          </p:nvPr>
        </p:nvSpPr>
        <p:spPr bwMode="auto">
          <a:xfrm>
            <a:off x="838200" y="992217"/>
            <a:ext cx="10515600" cy="527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Dataset Label Formatting</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Problem: </a:t>
            </a:r>
          </a:p>
          <a:p>
            <a:pPr marL="914400" lvl="2"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Raw labels’ annotations incompatible with YOLO.</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Solution: </a:t>
            </a:r>
          </a:p>
          <a:p>
            <a:pPr marL="914400" lvl="2"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Custom script to normalize and reformat labels.</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Tracking and Frame Drops</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Problem: </a:t>
            </a:r>
          </a:p>
          <a:p>
            <a:pPr marL="914400" lvl="2"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YOLO's official tracking code caused frame drops.</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Solution: </a:t>
            </a:r>
          </a:p>
          <a:p>
            <a:pPr marL="914400" lvl="2"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Code optimization and bug fixes improved performance.</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Object Locking</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Problem: </a:t>
            </a:r>
          </a:p>
          <a:p>
            <a:pPr marL="914400" lvl="2"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Initial object tracking and movement direction relied on trajectory-based feedback, which lacked a reference point and resulted in ineffective tracking.</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Solution: </a:t>
            </a:r>
          </a:p>
          <a:p>
            <a:pPr marL="914400" lvl="2"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Modified the strategy to use the camera's center as a reference point, enabling more accurate object locking and movement direction.</a:t>
            </a:r>
          </a:p>
        </p:txBody>
      </p:sp>
    </p:spTree>
    <p:extLst>
      <p:ext uri="{BB962C8B-B14F-4D97-AF65-F5344CB8AC3E}">
        <p14:creationId xmlns:p14="http://schemas.microsoft.com/office/powerpoint/2010/main" val="2211327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15E3-6B00-B692-010D-F8E0279E5034}"/>
              </a:ext>
            </a:extLst>
          </p:cNvPr>
          <p:cNvSpPr>
            <a:spLocks noGrp="1"/>
          </p:cNvSpPr>
          <p:nvPr>
            <p:ph type="title"/>
          </p:nvPr>
        </p:nvSpPr>
        <p:spPr>
          <a:xfrm>
            <a:off x="838200" y="365125"/>
            <a:ext cx="10515600" cy="569153"/>
          </a:xfrm>
        </p:spPr>
        <p:txBody>
          <a:bodyPr>
            <a:normAutofit fontScale="90000"/>
          </a:bodyPr>
          <a:lstStyle/>
          <a:p>
            <a:r>
              <a:rPr lang="en-US" sz="3500" dirty="0"/>
              <a:t>Dataset</a:t>
            </a:r>
          </a:p>
        </p:txBody>
      </p:sp>
      <p:sp>
        <p:nvSpPr>
          <p:cNvPr id="3" name="Content Placeholder 2">
            <a:extLst>
              <a:ext uri="{FF2B5EF4-FFF2-40B4-BE49-F238E27FC236}">
                <a16:creationId xmlns:a16="http://schemas.microsoft.com/office/drawing/2014/main" id="{292533F7-FC36-5A4A-694F-8D5C6F933A31}"/>
              </a:ext>
            </a:extLst>
          </p:cNvPr>
          <p:cNvSpPr>
            <a:spLocks noGrp="1"/>
          </p:cNvSpPr>
          <p:nvPr>
            <p:ph idx="1"/>
          </p:nvPr>
        </p:nvSpPr>
        <p:spPr>
          <a:xfrm>
            <a:off x="838200" y="934278"/>
            <a:ext cx="10515600" cy="2670313"/>
          </a:xfrm>
        </p:spPr>
        <p:txBody>
          <a:bodyPr>
            <a:normAutofit/>
          </a:bodyPr>
          <a:lstStyle/>
          <a:p>
            <a:pPr>
              <a:buFont typeface="Arial" panose="020B0604020202020204" pitchFamily="34" charset="0"/>
              <a:buChar char="•"/>
            </a:pPr>
            <a:r>
              <a:rPr lang="en-US" sz="2400" b="1" dirty="0"/>
              <a:t>Dataset:</a:t>
            </a:r>
            <a:r>
              <a:rPr lang="en-US" sz="2400" dirty="0"/>
              <a:t> </a:t>
            </a:r>
            <a:r>
              <a:rPr lang="en-US" sz="2400" dirty="0" err="1"/>
              <a:t>VisDrone</a:t>
            </a:r>
            <a:endParaRPr lang="en-US" dirty="0"/>
          </a:p>
          <a:p>
            <a:pPr lvl="1"/>
            <a:r>
              <a:rPr lang="en-US" b="0" i="0" dirty="0">
                <a:solidFill>
                  <a:srgbClr val="1F2328"/>
                </a:solidFill>
                <a:effectLst/>
                <a:latin typeface="-apple-system"/>
              </a:rPr>
              <a:t>Images: Contains over 10,209 static images and 288 video clips (261,908 frames).</a:t>
            </a:r>
          </a:p>
          <a:p>
            <a:pPr lvl="1"/>
            <a:r>
              <a:rPr lang="en-US" b="0" i="0" dirty="0">
                <a:solidFill>
                  <a:srgbClr val="1F2328"/>
                </a:solidFill>
                <a:effectLst/>
                <a:latin typeface="-apple-system"/>
              </a:rPr>
              <a:t>Annotations: Includes over 2.6 million object instances with bounding boxes and attributes.</a:t>
            </a:r>
          </a:p>
          <a:p>
            <a:pPr lvl="1"/>
            <a:r>
              <a:rPr lang="en-US" b="0" i="0" dirty="0">
                <a:solidFill>
                  <a:srgbClr val="1F2328"/>
                </a:solidFill>
                <a:effectLst/>
                <a:latin typeface="-apple-system"/>
              </a:rPr>
              <a:t>Classes: 10 object categories, including pedestrians, people, bicycles, cars, vans, trucks, tricycles, awning-tricycles, buses, and motors.</a:t>
            </a:r>
          </a:p>
          <a:p>
            <a:pPr marL="742950" lvl="1"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8D84F52-CB64-167B-BE99-A02260B57D9A}"/>
              </a:ext>
            </a:extLst>
          </p:cNvPr>
          <p:cNvSpPr>
            <a:spLocks noGrp="1"/>
          </p:cNvSpPr>
          <p:nvPr>
            <p:ph type="sldNum" sz="quarter" idx="12"/>
          </p:nvPr>
        </p:nvSpPr>
        <p:spPr/>
        <p:txBody>
          <a:bodyPr/>
          <a:lstStyle/>
          <a:p>
            <a:fld id="{245A0DD0-24F3-47CF-91E8-1F178512BBC8}" type="slidenum">
              <a:rPr lang="en-US" smtClean="0"/>
              <a:t>5</a:t>
            </a:fld>
            <a:endParaRPr lang="en-US"/>
          </a:p>
        </p:txBody>
      </p:sp>
      <p:pic>
        <p:nvPicPr>
          <p:cNvPr id="8" name="Picture 7">
            <a:extLst>
              <a:ext uri="{FF2B5EF4-FFF2-40B4-BE49-F238E27FC236}">
                <a16:creationId xmlns:a16="http://schemas.microsoft.com/office/drawing/2014/main" id="{CA609C8D-E7EB-74CF-5682-813F947E4BA2}"/>
              </a:ext>
            </a:extLst>
          </p:cNvPr>
          <p:cNvPicPr>
            <a:picLocks noChangeAspect="1"/>
          </p:cNvPicPr>
          <p:nvPr/>
        </p:nvPicPr>
        <p:blipFill>
          <a:blip r:embed="rId2"/>
          <a:stretch>
            <a:fillRect/>
          </a:stretch>
        </p:blipFill>
        <p:spPr>
          <a:xfrm>
            <a:off x="838200" y="3516795"/>
            <a:ext cx="4919310" cy="2818355"/>
          </a:xfrm>
          <a:prstGeom prst="rect">
            <a:avLst/>
          </a:prstGeom>
        </p:spPr>
      </p:pic>
      <p:pic>
        <p:nvPicPr>
          <p:cNvPr id="10" name="Picture 9">
            <a:extLst>
              <a:ext uri="{FF2B5EF4-FFF2-40B4-BE49-F238E27FC236}">
                <a16:creationId xmlns:a16="http://schemas.microsoft.com/office/drawing/2014/main" id="{B661E38F-F7E0-61B6-AE18-41ADE5CB75E8}"/>
              </a:ext>
            </a:extLst>
          </p:cNvPr>
          <p:cNvPicPr>
            <a:picLocks noChangeAspect="1"/>
          </p:cNvPicPr>
          <p:nvPr/>
        </p:nvPicPr>
        <p:blipFill>
          <a:blip r:embed="rId3"/>
          <a:stretch>
            <a:fillRect/>
          </a:stretch>
        </p:blipFill>
        <p:spPr>
          <a:xfrm>
            <a:off x="6434492" y="3516796"/>
            <a:ext cx="4919309" cy="2818354"/>
          </a:xfrm>
          <a:prstGeom prst="rect">
            <a:avLst/>
          </a:prstGeom>
        </p:spPr>
      </p:pic>
    </p:spTree>
    <p:extLst>
      <p:ext uri="{BB962C8B-B14F-4D97-AF65-F5344CB8AC3E}">
        <p14:creationId xmlns:p14="http://schemas.microsoft.com/office/powerpoint/2010/main" val="3530789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000D2-0365-47AE-5326-DF16D64AAC24}"/>
              </a:ext>
            </a:extLst>
          </p:cNvPr>
          <p:cNvSpPr>
            <a:spLocks noGrp="1"/>
          </p:cNvSpPr>
          <p:nvPr>
            <p:ph type="title"/>
          </p:nvPr>
        </p:nvSpPr>
        <p:spPr>
          <a:xfrm>
            <a:off x="500269" y="136525"/>
            <a:ext cx="11128514" cy="734805"/>
          </a:xfrm>
        </p:spPr>
        <p:txBody>
          <a:bodyPr>
            <a:normAutofit/>
          </a:bodyPr>
          <a:lstStyle/>
          <a:p>
            <a:r>
              <a:rPr lang="en-US" sz="3500" dirty="0"/>
              <a:t>Comparison of YOLOv5, YOLOv11n, and YOLOv11x</a:t>
            </a:r>
          </a:p>
        </p:txBody>
      </p:sp>
      <p:sp>
        <p:nvSpPr>
          <p:cNvPr id="4" name="Slide Number Placeholder 3">
            <a:extLst>
              <a:ext uri="{FF2B5EF4-FFF2-40B4-BE49-F238E27FC236}">
                <a16:creationId xmlns:a16="http://schemas.microsoft.com/office/drawing/2014/main" id="{F634D15B-0BF6-D2FE-AE52-51C5F720B3CA}"/>
              </a:ext>
            </a:extLst>
          </p:cNvPr>
          <p:cNvSpPr>
            <a:spLocks noGrp="1"/>
          </p:cNvSpPr>
          <p:nvPr>
            <p:ph type="sldNum" sz="quarter" idx="12"/>
          </p:nvPr>
        </p:nvSpPr>
        <p:spPr/>
        <p:txBody>
          <a:bodyPr/>
          <a:lstStyle/>
          <a:p>
            <a:fld id="{245A0DD0-24F3-47CF-91E8-1F178512BBC8}" type="slidenum">
              <a:rPr lang="en-US" smtClean="0"/>
              <a:t>6</a:t>
            </a:fld>
            <a:endParaRPr lang="en-US"/>
          </a:p>
        </p:txBody>
      </p:sp>
      <p:sp>
        <p:nvSpPr>
          <p:cNvPr id="5" name="Rectangle 1">
            <a:extLst>
              <a:ext uri="{FF2B5EF4-FFF2-40B4-BE49-F238E27FC236}">
                <a16:creationId xmlns:a16="http://schemas.microsoft.com/office/drawing/2014/main" id="{96E48A40-61B0-1738-FA94-C6853AA75392}"/>
              </a:ext>
            </a:extLst>
          </p:cNvPr>
          <p:cNvSpPr>
            <a:spLocks noGrp="1" noChangeArrowheads="1"/>
          </p:cNvSpPr>
          <p:nvPr>
            <p:ph idx="1"/>
          </p:nvPr>
        </p:nvSpPr>
        <p:spPr bwMode="auto">
          <a:xfrm>
            <a:off x="500269" y="3767414"/>
            <a:ext cx="581439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00000"/>
              </a:lnSpc>
              <a:spcBef>
                <a:spcPts val="0"/>
              </a:spcBef>
              <a:buNone/>
            </a:pPr>
            <a:r>
              <a:rPr lang="en-US" sz="1400" b="1" dirty="0"/>
              <a:t>YOLOv5:</a:t>
            </a:r>
          </a:p>
          <a:p>
            <a:pPr marL="0" indent="0">
              <a:lnSpc>
                <a:spcPct val="100000"/>
              </a:lnSpc>
              <a:spcBef>
                <a:spcPts val="0"/>
              </a:spcBef>
              <a:buNone/>
            </a:pPr>
            <a:r>
              <a:rPr lang="en-US" sz="1400" b="1" dirty="0"/>
              <a:t>Architecture Features:</a:t>
            </a:r>
          </a:p>
          <a:p>
            <a:pPr>
              <a:lnSpc>
                <a:spcPct val="100000"/>
              </a:lnSpc>
              <a:spcBef>
                <a:spcPts val="0"/>
              </a:spcBef>
            </a:pPr>
            <a:r>
              <a:rPr lang="en-US" sz="1400" dirty="0"/>
              <a:t>Lightweight design, suitable for resource-constrained scenarios.</a:t>
            </a:r>
          </a:p>
          <a:p>
            <a:pPr>
              <a:lnSpc>
                <a:spcPct val="100000"/>
              </a:lnSpc>
              <a:spcBef>
                <a:spcPts val="0"/>
              </a:spcBef>
            </a:pPr>
            <a:r>
              <a:rPr lang="en-US" sz="1400" dirty="0"/>
              <a:t>Utilizes </a:t>
            </a:r>
            <a:r>
              <a:rPr lang="en-US" sz="1400" b="1" dirty="0" err="1"/>
              <a:t>CSPNet</a:t>
            </a:r>
            <a:r>
              <a:rPr lang="en-US" sz="1400" dirty="0"/>
              <a:t> to reduce redundant gradient calculations and improve efficiency.</a:t>
            </a:r>
          </a:p>
          <a:p>
            <a:pPr>
              <a:lnSpc>
                <a:spcPct val="100000"/>
              </a:lnSpc>
              <a:spcBef>
                <a:spcPts val="0"/>
              </a:spcBef>
            </a:pPr>
            <a:r>
              <a:rPr lang="en-US" sz="1400" dirty="0"/>
              <a:t>Anchor-based model with fixed anchor boxes.</a:t>
            </a:r>
          </a:p>
          <a:p>
            <a:pPr>
              <a:lnSpc>
                <a:spcPct val="100000"/>
              </a:lnSpc>
              <a:spcBef>
                <a:spcPts val="0"/>
              </a:spcBef>
            </a:pPr>
            <a:r>
              <a:rPr lang="en-US" sz="1400" dirty="0"/>
              <a:t>Activation function: </a:t>
            </a:r>
            <a:r>
              <a:rPr lang="en-US" sz="1400" b="1" dirty="0" err="1"/>
              <a:t>LeakyReLU</a:t>
            </a:r>
            <a:r>
              <a:rPr lang="en-US" sz="1400" dirty="0"/>
              <a:t>.</a:t>
            </a:r>
          </a:p>
          <a:p>
            <a:pPr marL="0" indent="0">
              <a:lnSpc>
                <a:spcPct val="100000"/>
              </a:lnSpc>
              <a:spcBef>
                <a:spcPts val="0"/>
              </a:spcBef>
              <a:buNone/>
            </a:pPr>
            <a:r>
              <a:rPr lang="en-US" sz="1400" b="1" dirty="0"/>
              <a:t>Structure:</a:t>
            </a:r>
          </a:p>
          <a:p>
            <a:pPr>
              <a:lnSpc>
                <a:spcPct val="100000"/>
              </a:lnSpc>
              <a:spcBef>
                <a:spcPts val="0"/>
              </a:spcBef>
            </a:pPr>
            <a:r>
              <a:rPr lang="en-US" sz="1400" dirty="0"/>
              <a:t>Backbone: 20 layers</a:t>
            </a:r>
          </a:p>
          <a:p>
            <a:pPr>
              <a:lnSpc>
                <a:spcPct val="100000"/>
              </a:lnSpc>
              <a:spcBef>
                <a:spcPts val="0"/>
              </a:spcBef>
            </a:pPr>
            <a:r>
              <a:rPr lang="en-US" sz="1400" dirty="0"/>
              <a:t>Neck: 5 layers (FPN + PAN modules)</a:t>
            </a:r>
          </a:p>
          <a:p>
            <a:pPr>
              <a:lnSpc>
                <a:spcPct val="100000"/>
              </a:lnSpc>
              <a:spcBef>
                <a:spcPts val="0"/>
              </a:spcBef>
            </a:pPr>
            <a:r>
              <a:rPr lang="en-US" sz="1400" dirty="0"/>
              <a:t>Head: 3 layers (prediction layers)</a:t>
            </a:r>
          </a:p>
        </p:txBody>
      </p:sp>
      <p:sp>
        <p:nvSpPr>
          <p:cNvPr id="6" name="Rectangle 1">
            <a:extLst>
              <a:ext uri="{FF2B5EF4-FFF2-40B4-BE49-F238E27FC236}">
                <a16:creationId xmlns:a16="http://schemas.microsoft.com/office/drawing/2014/main" id="{A69BB363-9CE0-42FF-4EFE-D27DB91E6A88}"/>
              </a:ext>
            </a:extLst>
          </p:cNvPr>
          <p:cNvSpPr txBox="1">
            <a:spLocks noChangeArrowheads="1"/>
          </p:cNvSpPr>
          <p:nvPr/>
        </p:nvSpPr>
        <p:spPr bwMode="auto">
          <a:xfrm>
            <a:off x="500269" y="1012219"/>
            <a:ext cx="5257800" cy="261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t>YOLOv11n:</a:t>
            </a:r>
            <a:br>
              <a:rPr lang="en-US" sz="1400" dirty="0"/>
            </a:br>
            <a:r>
              <a:rPr lang="en-US" sz="1400" b="1" dirty="0"/>
              <a:t>Architecture Features:</a:t>
            </a:r>
            <a:endParaRPr lang="en-US" sz="1400" dirty="0"/>
          </a:p>
          <a:p>
            <a:pPr>
              <a:spcBef>
                <a:spcPts val="0"/>
              </a:spcBef>
              <a:buFont typeface="Arial" panose="020B0604020202020204" pitchFamily="34" charset="0"/>
              <a:buChar char="•"/>
            </a:pPr>
            <a:r>
              <a:rPr lang="en-US" sz="1400" dirty="0"/>
              <a:t>A lightweight version, ideal for edge devices and real-time tasks.</a:t>
            </a:r>
          </a:p>
          <a:p>
            <a:pPr>
              <a:spcBef>
                <a:spcPts val="0"/>
              </a:spcBef>
              <a:buFont typeface="Arial" panose="020B0604020202020204" pitchFamily="34" charset="0"/>
              <a:buChar char="•"/>
            </a:pPr>
            <a:r>
              <a:rPr lang="en-US" sz="1400" dirty="0"/>
              <a:t>Backbone includes an </a:t>
            </a:r>
            <a:r>
              <a:rPr lang="en-US" sz="1400" b="1" dirty="0"/>
              <a:t>improved Focus module</a:t>
            </a:r>
            <a:r>
              <a:rPr lang="en-US" sz="1400" dirty="0"/>
              <a:t> for efficient feature extraction.</a:t>
            </a:r>
          </a:p>
          <a:p>
            <a:pPr>
              <a:spcBef>
                <a:spcPts val="0"/>
              </a:spcBef>
              <a:buFont typeface="Arial" panose="020B0604020202020204" pitchFamily="34" charset="0"/>
              <a:buChar char="•"/>
            </a:pPr>
            <a:r>
              <a:rPr lang="en-US" sz="1400" dirty="0"/>
              <a:t>Uses </a:t>
            </a:r>
            <a:r>
              <a:rPr lang="en-US" sz="1400" b="1" dirty="0"/>
              <a:t>Anchor-Free dynamic assignment mechanism</a:t>
            </a:r>
            <a:r>
              <a:rPr lang="en-US" sz="1400" dirty="0"/>
              <a:t>.</a:t>
            </a:r>
          </a:p>
          <a:p>
            <a:pPr>
              <a:spcBef>
                <a:spcPts val="0"/>
              </a:spcBef>
              <a:buFont typeface="Arial" panose="020B0604020202020204" pitchFamily="34" charset="0"/>
              <a:buChar char="•"/>
            </a:pPr>
            <a:r>
              <a:rPr lang="en-US" sz="1400" dirty="0"/>
              <a:t>Activation function: </a:t>
            </a:r>
            <a:r>
              <a:rPr lang="en-US" sz="1400" b="1" dirty="0"/>
              <a:t>Mish</a:t>
            </a:r>
            <a:r>
              <a:rPr lang="en-US" sz="1400" dirty="0"/>
              <a:t>, which smooths gradients and improves training stability.</a:t>
            </a:r>
          </a:p>
          <a:p>
            <a:pPr marL="0" indent="0">
              <a:spcBef>
                <a:spcPts val="0"/>
              </a:spcBef>
              <a:buNone/>
            </a:pPr>
            <a:r>
              <a:rPr lang="en-US" sz="1400" b="1" dirty="0"/>
              <a:t>Structure:</a:t>
            </a:r>
            <a:endParaRPr lang="en-US" sz="1400" dirty="0"/>
          </a:p>
          <a:p>
            <a:pPr>
              <a:spcBef>
                <a:spcPts val="0"/>
              </a:spcBef>
              <a:buFont typeface="Arial" panose="020B0604020202020204" pitchFamily="34" charset="0"/>
              <a:buChar char="•"/>
            </a:pPr>
            <a:r>
              <a:rPr lang="en-US" sz="1400" dirty="0"/>
              <a:t>Backbone: 25 layers</a:t>
            </a:r>
          </a:p>
          <a:p>
            <a:pPr>
              <a:spcBef>
                <a:spcPts val="0"/>
              </a:spcBef>
              <a:buFont typeface="Arial" panose="020B0604020202020204" pitchFamily="34" charset="0"/>
              <a:buChar char="•"/>
            </a:pPr>
            <a:r>
              <a:rPr lang="en-US" sz="1400" dirty="0"/>
              <a:t>Neck: 7 layers (enhanced FPN + PAN)</a:t>
            </a:r>
          </a:p>
          <a:p>
            <a:pPr>
              <a:spcBef>
                <a:spcPts val="0"/>
              </a:spcBef>
              <a:buFont typeface="Arial" panose="020B0604020202020204" pitchFamily="34" charset="0"/>
              <a:buChar char="•"/>
            </a:pPr>
            <a:r>
              <a:rPr lang="en-US" sz="1400" dirty="0"/>
              <a:t>Head: 3 layers</a:t>
            </a:r>
          </a:p>
        </p:txBody>
      </p:sp>
      <p:sp>
        <p:nvSpPr>
          <p:cNvPr id="7" name="Rectangle 1">
            <a:extLst>
              <a:ext uri="{FF2B5EF4-FFF2-40B4-BE49-F238E27FC236}">
                <a16:creationId xmlns:a16="http://schemas.microsoft.com/office/drawing/2014/main" id="{2C7286B4-7D17-3FBB-3106-2F3D7A616868}"/>
              </a:ext>
            </a:extLst>
          </p:cNvPr>
          <p:cNvSpPr txBox="1">
            <a:spLocks noChangeArrowheads="1"/>
          </p:cNvSpPr>
          <p:nvPr/>
        </p:nvSpPr>
        <p:spPr bwMode="auto">
          <a:xfrm>
            <a:off x="6314660" y="1012219"/>
            <a:ext cx="5257800" cy="261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t>YOLOv11x:</a:t>
            </a:r>
            <a:br>
              <a:rPr lang="en-US" sz="1400" dirty="0"/>
            </a:br>
            <a:r>
              <a:rPr lang="en-US" sz="1400" b="1" dirty="0"/>
              <a:t>Architecture Features:</a:t>
            </a:r>
            <a:endParaRPr lang="en-US" sz="1400" dirty="0"/>
          </a:p>
          <a:p>
            <a:pPr>
              <a:spcBef>
                <a:spcPts val="0"/>
              </a:spcBef>
              <a:buFont typeface="Arial" panose="020B0604020202020204" pitchFamily="34" charset="0"/>
              <a:buChar char="•"/>
            </a:pPr>
            <a:r>
              <a:rPr lang="en-US" sz="1400" dirty="0"/>
              <a:t>High-capacity model designed for tasks requiring high precision.</a:t>
            </a:r>
          </a:p>
          <a:p>
            <a:pPr>
              <a:spcBef>
                <a:spcPts val="0"/>
              </a:spcBef>
              <a:buFont typeface="Arial" panose="020B0604020202020204" pitchFamily="34" charset="0"/>
              <a:buChar char="•"/>
            </a:pPr>
            <a:r>
              <a:rPr lang="en-US" sz="1400" dirty="0"/>
              <a:t>Deeper backbone with </a:t>
            </a:r>
            <a:r>
              <a:rPr lang="en-US" sz="1400" b="1" dirty="0"/>
              <a:t>CBAM</a:t>
            </a:r>
            <a:r>
              <a:rPr lang="en-US" sz="1400" dirty="0"/>
              <a:t> (Convolutional Block Attention Module) for optimized feature extraction.</a:t>
            </a:r>
          </a:p>
          <a:p>
            <a:pPr>
              <a:spcBef>
                <a:spcPts val="0"/>
              </a:spcBef>
              <a:buFont typeface="Arial" panose="020B0604020202020204" pitchFamily="34" charset="0"/>
              <a:buChar char="•"/>
            </a:pPr>
            <a:r>
              <a:rPr lang="en-US" sz="1400" dirty="0"/>
              <a:t>Enhanced </a:t>
            </a:r>
            <a:r>
              <a:rPr lang="en-US" sz="1400" b="1" dirty="0"/>
              <a:t>FPN + PAN</a:t>
            </a:r>
            <a:r>
              <a:rPr lang="en-US" sz="1400" dirty="0"/>
              <a:t> for richer multi-scale feature fusion.</a:t>
            </a:r>
          </a:p>
          <a:p>
            <a:pPr>
              <a:spcBef>
                <a:spcPts val="0"/>
              </a:spcBef>
              <a:buFont typeface="Arial" panose="020B0604020202020204" pitchFamily="34" charset="0"/>
              <a:buChar char="•"/>
            </a:pPr>
            <a:r>
              <a:rPr lang="en-US" sz="1400" dirty="0"/>
              <a:t>Head employs a </a:t>
            </a:r>
            <a:r>
              <a:rPr lang="en-US" sz="1400" b="1" dirty="0"/>
              <a:t>multi-layer prediction structure </a:t>
            </a:r>
            <a:r>
              <a:rPr lang="en-US" sz="1400" dirty="0"/>
              <a:t>for improved detection performance.</a:t>
            </a:r>
          </a:p>
          <a:p>
            <a:pPr marL="0" indent="0">
              <a:spcBef>
                <a:spcPts val="0"/>
              </a:spcBef>
              <a:buNone/>
            </a:pPr>
            <a:r>
              <a:rPr lang="en-US" sz="1400" b="1" dirty="0"/>
              <a:t>Structure:</a:t>
            </a:r>
            <a:endParaRPr lang="en-US" sz="1400" dirty="0"/>
          </a:p>
          <a:p>
            <a:pPr>
              <a:spcBef>
                <a:spcPts val="0"/>
              </a:spcBef>
              <a:buFont typeface="Arial" panose="020B0604020202020204" pitchFamily="34" charset="0"/>
              <a:buChar char="•"/>
            </a:pPr>
            <a:r>
              <a:rPr lang="en-US" sz="1400" dirty="0"/>
              <a:t>Backbone: 35 layers</a:t>
            </a:r>
          </a:p>
          <a:p>
            <a:pPr>
              <a:spcBef>
                <a:spcPts val="0"/>
              </a:spcBef>
              <a:buFont typeface="Arial" panose="020B0604020202020204" pitchFamily="34" charset="0"/>
              <a:buChar char="•"/>
            </a:pPr>
            <a:r>
              <a:rPr lang="en-US" sz="1400" dirty="0"/>
              <a:t>Neck: 10 layers (enhanced FPN + PAN)</a:t>
            </a:r>
          </a:p>
          <a:p>
            <a:pPr>
              <a:spcBef>
                <a:spcPts val="0"/>
              </a:spcBef>
              <a:buFont typeface="Arial" panose="020B0604020202020204" pitchFamily="34" charset="0"/>
              <a:buChar char="•"/>
            </a:pPr>
            <a:r>
              <a:rPr lang="en-US" sz="1400" dirty="0"/>
              <a:t>Head: 5 layers (more complex prediction layers)</a:t>
            </a:r>
          </a:p>
        </p:txBody>
      </p:sp>
    </p:spTree>
    <p:extLst>
      <p:ext uri="{BB962C8B-B14F-4D97-AF65-F5344CB8AC3E}">
        <p14:creationId xmlns:p14="http://schemas.microsoft.com/office/powerpoint/2010/main" val="2511700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C093-8A40-7E18-6DBB-00E6F889E61E}"/>
              </a:ext>
            </a:extLst>
          </p:cNvPr>
          <p:cNvSpPr>
            <a:spLocks noGrp="1"/>
          </p:cNvSpPr>
          <p:nvPr>
            <p:ph type="title"/>
          </p:nvPr>
        </p:nvSpPr>
        <p:spPr>
          <a:xfrm>
            <a:off x="455542" y="212725"/>
            <a:ext cx="6510618" cy="428251"/>
          </a:xfrm>
        </p:spPr>
        <p:txBody>
          <a:bodyPr>
            <a:noAutofit/>
          </a:bodyPr>
          <a:lstStyle/>
          <a:p>
            <a:r>
              <a:rPr lang="en-US" altLang="zh-CN" sz="3500" dirty="0"/>
              <a:t>Yolov11 Architecture</a:t>
            </a:r>
            <a:endParaRPr lang="en-US" sz="3500" dirty="0"/>
          </a:p>
        </p:txBody>
      </p:sp>
      <p:pic>
        <p:nvPicPr>
          <p:cNvPr id="8" name="Content Placeholder 7" descr="A diagram of a computer&#10;&#10;Description automatically generated">
            <a:extLst>
              <a:ext uri="{FF2B5EF4-FFF2-40B4-BE49-F238E27FC236}">
                <a16:creationId xmlns:a16="http://schemas.microsoft.com/office/drawing/2014/main" id="{13384170-4F06-E1BB-D284-08B6B28307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1015" y="640976"/>
            <a:ext cx="8589969" cy="5132738"/>
          </a:xfrm>
        </p:spPr>
      </p:pic>
      <p:sp>
        <p:nvSpPr>
          <p:cNvPr id="4" name="Slide Number Placeholder 3">
            <a:extLst>
              <a:ext uri="{FF2B5EF4-FFF2-40B4-BE49-F238E27FC236}">
                <a16:creationId xmlns:a16="http://schemas.microsoft.com/office/drawing/2014/main" id="{45379878-F057-CEC1-1B7A-8198C1A81BB7}"/>
              </a:ext>
            </a:extLst>
          </p:cNvPr>
          <p:cNvSpPr>
            <a:spLocks noGrp="1"/>
          </p:cNvSpPr>
          <p:nvPr>
            <p:ph type="sldNum" sz="quarter" idx="12"/>
          </p:nvPr>
        </p:nvSpPr>
        <p:spPr/>
        <p:txBody>
          <a:bodyPr/>
          <a:lstStyle/>
          <a:p>
            <a:fld id="{245A0DD0-24F3-47CF-91E8-1F178512BBC8}" type="slidenum">
              <a:rPr lang="en-US" smtClean="0"/>
              <a:t>7</a:t>
            </a:fld>
            <a:endParaRPr lang="en-US"/>
          </a:p>
        </p:txBody>
      </p:sp>
      <p:sp>
        <p:nvSpPr>
          <p:cNvPr id="10" name="TextBox 9">
            <a:extLst>
              <a:ext uri="{FF2B5EF4-FFF2-40B4-BE49-F238E27FC236}">
                <a16:creationId xmlns:a16="http://schemas.microsoft.com/office/drawing/2014/main" id="{56264BF0-85F8-C9C3-20E1-F50EC20C7884}"/>
              </a:ext>
            </a:extLst>
          </p:cNvPr>
          <p:cNvSpPr txBox="1"/>
          <p:nvPr/>
        </p:nvSpPr>
        <p:spPr>
          <a:xfrm>
            <a:off x="455542" y="5834199"/>
            <a:ext cx="11280913" cy="461665"/>
          </a:xfrm>
          <a:prstGeom prst="rect">
            <a:avLst/>
          </a:prstGeom>
          <a:noFill/>
        </p:spPr>
        <p:txBody>
          <a:bodyPr wrap="square">
            <a:spAutoFit/>
          </a:bodyPr>
          <a:lstStyle/>
          <a:p>
            <a:r>
              <a:rPr lang="en-US" sz="1200" dirty="0"/>
              <a:t>Starting from YOLOv8, attention mechanisms such as CBAM (Convolutional Block Attention Module) have been incorporated into the architecture, significantly improving the model's capability to focus on salient regions of the image and enhancing overall detection accuracy by leveraging spatial and channel-wise attention features.</a:t>
            </a:r>
          </a:p>
        </p:txBody>
      </p:sp>
      <p:sp>
        <p:nvSpPr>
          <p:cNvPr id="12" name="TextBox 11">
            <a:extLst>
              <a:ext uri="{FF2B5EF4-FFF2-40B4-BE49-F238E27FC236}">
                <a16:creationId xmlns:a16="http://schemas.microsoft.com/office/drawing/2014/main" id="{B878142B-4EF7-3C53-6828-48D84EA5E8B6}"/>
              </a:ext>
            </a:extLst>
          </p:cNvPr>
          <p:cNvSpPr txBox="1"/>
          <p:nvPr/>
        </p:nvSpPr>
        <p:spPr>
          <a:xfrm>
            <a:off x="0" y="6642556"/>
            <a:ext cx="6096000" cy="215444"/>
          </a:xfrm>
          <a:prstGeom prst="rect">
            <a:avLst/>
          </a:prstGeom>
          <a:noFill/>
        </p:spPr>
        <p:txBody>
          <a:bodyPr wrap="square">
            <a:spAutoFit/>
          </a:bodyPr>
          <a:lstStyle/>
          <a:p>
            <a:r>
              <a:rPr lang="en-US" sz="800" i="1" dirty="0"/>
              <a:t>Reference: Diagram source: https://blog.csdn.net/java1314777/article/details/142665078</a:t>
            </a:r>
          </a:p>
        </p:txBody>
      </p:sp>
    </p:spTree>
    <p:extLst>
      <p:ext uri="{BB962C8B-B14F-4D97-AF65-F5344CB8AC3E}">
        <p14:creationId xmlns:p14="http://schemas.microsoft.com/office/powerpoint/2010/main" val="1261808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2397A-32E6-38FA-2FC2-41A33BEFAC60}"/>
              </a:ext>
            </a:extLst>
          </p:cNvPr>
          <p:cNvSpPr>
            <a:spLocks noGrp="1"/>
          </p:cNvSpPr>
          <p:nvPr>
            <p:ph type="title"/>
          </p:nvPr>
        </p:nvSpPr>
        <p:spPr/>
        <p:txBody>
          <a:bodyPr/>
          <a:lstStyle/>
          <a:p>
            <a:r>
              <a:rPr lang="en-US" dirty="0"/>
              <a:t>Evaluation</a:t>
            </a:r>
          </a:p>
        </p:txBody>
      </p:sp>
      <p:sp>
        <p:nvSpPr>
          <p:cNvPr id="4" name="Slide Number Placeholder 3">
            <a:extLst>
              <a:ext uri="{FF2B5EF4-FFF2-40B4-BE49-F238E27FC236}">
                <a16:creationId xmlns:a16="http://schemas.microsoft.com/office/drawing/2014/main" id="{7B749FB0-4D57-37BC-EF30-AC0C67A7E5C7}"/>
              </a:ext>
            </a:extLst>
          </p:cNvPr>
          <p:cNvSpPr>
            <a:spLocks noGrp="1"/>
          </p:cNvSpPr>
          <p:nvPr>
            <p:ph type="sldNum" sz="quarter" idx="12"/>
          </p:nvPr>
        </p:nvSpPr>
        <p:spPr/>
        <p:txBody>
          <a:bodyPr/>
          <a:lstStyle/>
          <a:p>
            <a:fld id="{245A0DD0-24F3-47CF-91E8-1F178512BBC8}" type="slidenum">
              <a:rPr lang="en-US" smtClean="0"/>
              <a:t>8</a:t>
            </a:fld>
            <a:endParaRPr lang="en-US"/>
          </a:p>
        </p:txBody>
      </p:sp>
      <p:sp>
        <p:nvSpPr>
          <p:cNvPr id="5" name="Rectangle 1">
            <a:extLst>
              <a:ext uri="{FF2B5EF4-FFF2-40B4-BE49-F238E27FC236}">
                <a16:creationId xmlns:a16="http://schemas.microsoft.com/office/drawing/2014/main" id="{675B37A4-FE8F-8FC5-8FB0-95F272EA3AFF}"/>
              </a:ext>
            </a:extLst>
          </p:cNvPr>
          <p:cNvSpPr>
            <a:spLocks noGrp="1" noChangeArrowheads="1"/>
          </p:cNvSpPr>
          <p:nvPr>
            <p:ph idx="1"/>
          </p:nvPr>
        </p:nvSpPr>
        <p:spPr bwMode="auto">
          <a:xfrm>
            <a:off x="838200" y="1690688"/>
            <a:ext cx="10515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Metrics: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YOLOv11x outperformed YOLOv11n in accuracy and stability.</a:t>
            </a: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Real-time system achieved consistent tracking with live video inputs.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Results: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Detected and tracked objects like cars and pedestrians.</a:t>
            </a: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Smooth performance despite challenges.</a:t>
            </a:r>
          </a:p>
        </p:txBody>
      </p:sp>
    </p:spTree>
    <p:extLst>
      <p:ext uri="{BB962C8B-B14F-4D97-AF65-F5344CB8AC3E}">
        <p14:creationId xmlns:p14="http://schemas.microsoft.com/office/powerpoint/2010/main" val="11052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4D0E9-709B-166A-8701-3E6FB5550F56}"/>
              </a:ext>
            </a:extLst>
          </p:cNvPr>
          <p:cNvSpPr>
            <a:spLocks noGrp="1"/>
          </p:cNvSpPr>
          <p:nvPr>
            <p:ph type="title"/>
          </p:nvPr>
        </p:nvSpPr>
        <p:spPr>
          <a:xfrm>
            <a:off x="266700" y="187326"/>
            <a:ext cx="10515600" cy="315912"/>
          </a:xfrm>
        </p:spPr>
        <p:txBody>
          <a:bodyPr>
            <a:normAutofit fontScale="90000"/>
          </a:bodyPr>
          <a:lstStyle/>
          <a:p>
            <a:r>
              <a:rPr lang="en-US" sz="3000"/>
              <a:t>Result Diagrams</a:t>
            </a:r>
            <a:endParaRPr lang="en-US" sz="3000" dirty="0"/>
          </a:p>
        </p:txBody>
      </p:sp>
      <p:sp>
        <p:nvSpPr>
          <p:cNvPr id="4" name="Slide Number Placeholder 3">
            <a:extLst>
              <a:ext uri="{FF2B5EF4-FFF2-40B4-BE49-F238E27FC236}">
                <a16:creationId xmlns:a16="http://schemas.microsoft.com/office/drawing/2014/main" id="{9F3DBD58-41FA-7224-B52E-BB6C672FD363}"/>
              </a:ext>
            </a:extLst>
          </p:cNvPr>
          <p:cNvSpPr>
            <a:spLocks noGrp="1"/>
          </p:cNvSpPr>
          <p:nvPr>
            <p:ph type="sldNum" sz="quarter" idx="12"/>
          </p:nvPr>
        </p:nvSpPr>
        <p:spPr/>
        <p:txBody>
          <a:bodyPr/>
          <a:lstStyle/>
          <a:p>
            <a:fld id="{245A0DD0-24F3-47CF-91E8-1F178512BBC8}" type="slidenum">
              <a:rPr lang="en-US" smtClean="0"/>
              <a:t>9</a:t>
            </a:fld>
            <a:endParaRPr lang="en-US"/>
          </a:p>
        </p:txBody>
      </p:sp>
      <p:pic>
        <p:nvPicPr>
          <p:cNvPr id="6" name="Picture 5" descr="A graph of a graph of a number of blue lines&#10;&#10;Description automatically generated with medium confidence">
            <a:extLst>
              <a:ext uri="{FF2B5EF4-FFF2-40B4-BE49-F238E27FC236}">
                <a16:creationId xmlns:a16="http://schemas.microsoft.com/office/drawing/2014/main" id="{D64A31E2-47F7-8EDA-FEAA-C6F500A8BF4B}"/>
              </a:ext>
            </a:extLst>
          </p:cNvPr>
          <p:cNvPicPr>
            <a:picLocks noChangeAspect="1"/>
          </p:cNvPicPr>
          <p:nvPr/>
        </p:nvPicPr>
        <p:blipFill>
          <a:blip r:embed="rId2">
            <a:extLst>
              <a:ext uri="{28A0092B-C50C-407E-A947-70E740481C1C}">
                <a14:useLocalDpi xmlns:a14="http://schemas.microsoft.com/office/drawing/2010/main" val="0"/>
              </a:ext>
            </a:extLst>
          </a:blip>
          <a:srcRect t="49490"/>
          <a:stretch/>
        </p:blipFill>
        <p:spPr>
          <a:xfrm>
            <a:off x="615460" y="670156"/>
            <a:ext cx="4909040" cy="123976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90CA14A-F47A-B05D-06F6-EEAFC6F38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56" y="1909922"/>
            <a:ext cx="4909040" cy="3681779"/>
          </a:xfrm>
          <a:prstGeom prst="rect">
            <a:avLst/>
          </a:prstGeom>
        </p:spPr>
      </p:pic>
      <p:pic>
        <p:nvPicPr>
          <p:cNvPr id="10" name="Picture 9" descr="A group of blue and red graphs&#10;&#10;Description automatically generated">
            <a:extLst>
              <a:ext uri="{FF2B5EF4-FFF2-40B4-BE49-F238E27FC236}">
                <a16:creationId xmlns:a16="http://schemas.microsoft.com/office/drawing/2014/main" id="{7F9B4EE0-4BA8-1AC0-0C8C-F64DE94A7398}"/>
              </a:ext>
            </a:extLst>
          </p:cNvPr>
          <p:cNvPicPr>
            <a:picLocks noChangeAspect="1"/>
          </p:cNvPicPr>
          <p:nvPr/>
        </p:nvPicPr>
        <p:blipFill>
          <a:blip r:embed="rId4">
            <a:extLst>
              <a:ext uri="{28A0092B-C50C-407E-A947-70E740481C1C}">
                <a14:useLocalDpi xmlns:a14="http://schemas.microsoft.com/office/drawing/2010/main" val="0"/>
              </a:ext>
            </a:extLst>
          </a:blip>
          <a:srcRect t="49490"/>
          <a:stretch/>
        </p:blipFill>
        <p:spPr>
          <a:xfrm>
            <a:off x="6096000" y="670156"/>
            <a:ext cx="4909044" cy="123976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01E40BA-8C0F-DD92-DD47-3F373C50BB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09923"/>
            <a:ext cx="4909043" cy="3681781"/>
          </a:xfrm>
          <a:prstGeom prst="rect">
            <a:avLst/>
          </a:prstGeom>
        </p:spPr>
      </p:pic>
      <p:sp>
        <p:nvSpPr>
          <p:cNvPr id="15" name="TextBox 14">
            <a:extLst>
              <a:ext uri="{FF2B5EF4-FFF2-40B4-BE49-F238E27FC236}">
                <a16:creationId xmlns:a16="http://schemas.microsoft.com/office/drawing/2014/main" id="{ACB8CD49-2013-3678-CEB8-7FB87C70F545}"/>
              </a:ext>
            </a:extLst>
          </p:cNvPr>
          <p:cNvSpPr txBox="1"/>
          <p:nvPr/>
        </p:nvSpPr>
        <p:spPr>
          <a:xfrm>
            <a:off x="1794887" y="5591701"/>
            <a:ext cx="2668234" cy="830997"/>
          </a:xfrm>
          <a:prstGeom prst="rect">
            <a:avLst/>
          </a:prstGeom>
          <a:noFill/>
        </p:spPr>
        <p:txBody>
          <a:bodyPr wrap="square" rtlCol="0">
            <a:spAutoFit/>
          </a:bodyPr>
          <a:lstStyle/>
          <a:p>
            <a:r>
              <a:rPr lang="en-US" dirty="0"/>
              <a:t>Yolov11n default result with SGD optimizer</a:t>
            </a:r>
          </a:p>
          <a:p>
            <a:r>
              <a:rPr lang="en-US" sz="1200" dirty="0"/>
              <a:t>A little bit better than default.</a:t>
            </a:r>
          </a:p>
        </p:txBody>
      </p:sp>
      <p:sp>
        <p:nvSpPr>
          <p:cNvPr id="16" name="TextBox 15">
            <a:extLst>
              <a:ext uri="{FF2B5EF4-FFF2-40B4-BE49-F238E27FC236}">
                <a16:creationId xmlns:a16="http://schemas.microsoft.com/office/drawing/2014/main" id="{BD8531D0-E072-6BCA-9037-A8525C6F6017}"/>
              </a:ext>
            </a:extLst>
          </p:cNvPr>
          <p:cNvSpPr txBox="1"/>
          <p:nvPr/>
        </p:nvSpPr>
        <p:spPr>
          <a:xfrm>
            <a:off x="7276483" y="5591704"/>
            <a:ext cx="2668234" cy="646331"/>
          </a:xfrm>
          <a:prstGeom prst="rect">
            <a:avLst/>
          </a:prstGeom>
          <a:noFill/>
        </p:spPr>
        <p:txBody>
          <a:bodyPr wrap="square" rtlCol="0">
            <a:spAutoFit/>
          </a:bodyPr>
          <a:lstStyle/>
          <a:p>
            <a:r>
              <a:rPr lang="en-US" dirty="0"/>
              <a:t>Yolov11n default result with Adam optimizer</a:t>
            </a:r>
          </a:p>
        </p:txBody>
      </p:sp>
    </p:spTree>
    <p:extLst>
      <p:ext uri="{BB962C8B-B14F-4D97-AF65-F5344CB8AC3E}">
        <p14:creationId xmlns:p14="http://schemas.microsoft.com/office/powerpoint/2010/main" val="3175784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151</TotalTime>
  <Words>795</Words>
  <Application>Microsoft Office PowerPoint</Application>
  <PresentationFormat>Widescreen</PresentationFormat>
  <Paragraphs>124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-apple-system</vt:lpstr>
      <vt:lpstr>Aptos</vt:lpstr>
      <vt:lpstr>Aptos Display</vt:lpstr>
      <vt:lpstr>Arial</vt:lpstr>
      <vt:lpstr>Office Theme</vt:lpstr>
      <vt:lpstr>Exploring Object Detection Capabilities</vt:lpstr>
      <vt:lpstr>Introduction</vt:lpstr>
      <vt:lpstr>Project Workflow</vt:lpstr>
      <vt:lpstr>Challenges and Solutions</vt:lpstr>
      <vt:lpstr>Dataset</vt:lpstr>
      <vt:lpstr>Comparison of YOLOv5, YOLOv11n, and YOLOv11x</vt:lpstr>
      <vt:lpstr>Yolov11 Architecture</vt:lpstr>
      <vt:lpstr>Evaluation</vt:lpstr>
      <vt:lpstr>Result Diagrams</vt:lpstr>
      <vt:lpstr>Result Diagrams</vt:lpstr>
      <vt:lpstr>Real-time detection comparison of n-model and x-model results</vt:lpstr>
      <vt:lpstr>Future Work</vt:lpstr>
      <vt:lpstr>Real-Time Detection Implementation</vt:lpstr>
      <vt:lpstr>Realtime Sample and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Yang Xu</dc:creator>
  <cp:lastModifiedBy>Yang Xu</cp:lastModifiedBy>
  <cp:revision>18</cp:revision>
  <dcterms:created xsi:type="dcterms:W3CDTF">2024-12-03T23:04:03Z</dcterms:created>
  <dcterms:modified xsi:type="dcterms:W3CDTF">2024-12-04T04:17:10Z</dcterms:modified>
</cp:coreProperties>
</file>